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865" r:id="rId3"/>
  </p:sldMasterIdLst>
  <p:notesMasterIdLst>
    <p:notesMasterId r:id="rId51"/>
  </p:notesMasterIdLst>
  <p:sldIdLst>
    <p:sldId id="389" r:id="rId4"/>
    <p:sldId id="392" r:id="rId5"/>
    <p:sldId id="259" r:id="rId6"/>
    <p:sldId id="262" r:id="rId7"/>
    <p:sldId id="265" r:id="rId8"/>
    <p:sldId id="268" r:id="rId9"/>
    <p:sldId id="271" r:id="rId10"/>
    <p:sldId id="274" r:id="rId11"/>
    <p:sldId id="277" r:id="rId12"/>
    <p:sldId id="280" r:id="rId13"/>
    <p:sldId id="283" r:id="rId14"/>
    <p:sldId id="286" r:id="rId15"/>
    <p:sldId id="289" r:id="rId16"/>
    <p:sldId id="292" r:id="rId17"/>
    <p:sldId id="295" r:id="rId18"/>
    <p:sldId id="298" r:id="rId19"/>
    <p:sldId id="390" r:id="rId20"/>
    <p:sldId id="301" r:id="rId21"/>
    <p:sldId id="304" r:id="rId22"/>
    <p:sldId id="307" r:id="rId23"/>
    <p:sldId id="310" r:id="rId24"/>
    <p:sldId id="313" r:id="rId25"/>
    <p:sldId id="316" r:id="rId26"/>
    <p:sldId id="319" r:id="rId27"/>
    <p:sldId id="322" r:id="rId28"/>
    <p:sldId id="325" r:id="rId29"/>
    <p:sldId id="328" r:id="rId30"/>
    <p:sldId id="331" r:id="rId31"/>
    <p:sldId id="334" r:id="rId32"/>
    <p:sldId id="337" r:id="rId33"/>
    <p:sldId id="340" r:id="rId34"/>
    <p:sldId id="343" r:id="rId35"/>
    <p:sldId id="346" r:id="rId36"/>
    <p:sldId id="349" r:id="rId37"/>
    <p:sldId id="352" r:id="rId38"/>
    <p:sldId id="355" r:id="rId39"/>
    <p:sldId id="358" r:id="rId40"/>
    <p:sldId id="361" r:id="rId41"/>
    <p:sldId id="364" r:id="rId42"/>
    <p:sldId id="367" r:id="rId43"/>
    <p:sldId id="370" r:id="rId44"/>
    <p:sldId id="373" r:id="rId45"/>
    <p:sldId id="376" r:id="rId46"/>
    <p:sldId id="385" r:id="rId47"/>
    <p:sldId id="393" r:id="rId48"/>
    <p:sldId id="391" r:id="rId49"/>
    <p:sldId id="394" r:id="rId50"/>
  </p:sldIdLst>
  <p:sldSz cx="12192000" cy="6858000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66" d="100"/>
          <a:sy n="66" d="100"/>
        </p:scale>
        <p:origin x="858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5C0F1B-E181-4A37-B600-45C32D303551}" type="doc">
      <dgm:prSet loTypeId="urn:microsoft.com/office/officeart/2005/8/layout/default#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D39E7BBC-5A02-4850-AFAD-52127C19C669}" type="parTrans" cxnId="{1308725C-C369-46E8-BDFB-6B57D76CBE61}">
      <dgm:prSet/>
      <dgm:spPr/>
      <dgm:t>
        <a:bodyPr/>
        <a:lstStyle/>
        <a:p>
          <a:endParaRPr lang="zh-CN" altLang="en-US"/>
        </a:p>
      </dgm:t>
    </dgm:pt>
    <dgm:pt modelId="{6EBF9659-41DF-436A-8E8F-01983C73A6BD}">
      <dgm:prSet phldrT="[文本]"/>
      <dgm:spPr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en-CA" altLang="zh-CN">
              <a:latin typeface="Arial" pitchFamily="34" charset="0"/>
              <a:cs typeface="Arial" pitchFamily="34" charset="0"/>
            </a:rPr>
            <a:t>British Petroleum</a:t>
          </a:r>
          <a:endParaRPr lang="zh-CN" altLang="en-US">
            <a:latin typeface="Arial" pitchFamily="34" charset="0"/>
            <a:cs typeface="Arial" pitchFamily="34" charset="0"/>
          </a:endParaRPr>
        </a:p>
      </dgm:t>
    </dgm:pt>
    <dgm:pt modelId="{BED7FF5B-D776-465E-A293-FB7C99348294}" type="sibTrans" cxnId="{1308725C-C369-46E8-BDFB-6B57D76CBE61}">
      <dgm:prSet/>
      <dgm:spPr/>
      <dgm:t>
        <a:bodyPr/>
        <a:lstStyle/>
        <a:p>
          <a:endParaRPr lang="zh-CN" altLang="en-US"/>
        </a:p>
      </dgm:t>
    </dgm:pt>
    <dgm:pt modelId="{703923D7-0965-41C3-AC65-172E703336F9}" type="parTrans" cxnId="{68416A42-2521-4BAC-A30D-B6894C04E50D}">
      <dgm:prSet/>
      <dgm:spPr/>
      <dgm:t>
        <a:bodyPr/>
        <a:lstStyle/>
        <a:p>
          <a:endParaRPr lang="zh-CN" altLang="en-US"/>
        </a:p>
      </dgm:t>
    </dgm:pt>
    <dgm:pt modelId="{A2BD4567-B753-4DA1-BECB-BA4D4C9060F2}">
      <dgm:prSet phldrT="[文本]"/>
      <dgm:spPr>
        <a:solidFill>
          <a:schemeClr val="accent1">
            <a:shade val="50000"/>
            <a:hueOff val="260175"/>
            <a:satOff val="-15029"/>
            <a:lumOff val="165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en-CA" altLang="zh-CN">
              <a:latin typeface="Arial" pitchFamily="34" charset="0"/>
              <a:cs typeface="Arial" pitchFamily="34" charset="0"/>
            </a:rPr>
            <a:t>Transocean</a:t>
          </a:r>
          <a:endParaRPr lang="zh-CN" altLang="en-US">
            <a:latin typeface="Arial" pitchFamily="34" charset="0"/>
            <a:cs typeface="Arial" pitchFamily="34" charset="0"/>
          </a:endParaRPr>
        </a:p>
      </dgm:t>
    </dgm:pt>
    <dgm:pt modelId="{8850CBEB-8E27-4558-A2E1-15EF3A887F2F}" type="sibTrans" cxnId="{68416A42-2521-4BAC-A30D-B6894C04E50D}">
      <dgm:prSet/>
      <dgm:spPr/>
      <dgm:t>
        <a:bodyPr/>
        <a:lstStyle/>
        <a:p>
          <a:endParaRPr lang="zh-CN" altLang="en-US"/>
        </a:p>
      </dgm:t>
    </dgm:pt>
    <dgm:pt modelId="{00094E4D-B521-45A8-B8A3-D5935F01C49D}" type="parTrans" cxnId="{0A506A0D-EAFC-4EB6-9FBB-7300D58C19D9}">
      <dgm:prSet/>
      <dgm:spPr/>
      <dgm:t>
        <a:bodyPr/>
        <a:lstStyle/>
        <a:p>
          <a:endParaRPr lang="zh-CN" altLang="en-US"/>
        </a:p>
      </dgm:t>
    </dgm:pt>
    <dgm:pt modelId="{07F50C9E-6F8A-4C8F-B635-A1F4B376E3BC}">
      <dgm:prSet phldrT="[文本]"/>
      <dgm:spPr>
        <a:solidFill>
          <a:schemeClr val="accent1">
            <a:shade val="50000"/>
            <a:hueOff val="520350"/>
            <a:satOff val="-30057"/>
            <a:lumOff val="330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en-CA" altLang="zh-CN">
              <a:latin typeface="Arial" pitchFamily="34" charset="0"/>
              <a:cs typeface="Arial" pitchFamily="34" charset="0"/>
            </a:rPr>
            <a:t>U.S. government</a:t>
          </a:r>
          <a:endParaRPr lang="zh-CN" altLang="en-US">
            <a:latin typeface="Arial" pitchFamily="34" charset="0"/>
            <a:cs typeface="Arial" pitchFamily="34" charset="0"/>
          </a:endParaRPr>
        </a:p>
      </dgm:t>
    </dgm:pt>
    <dgm:pt modelId="{EF170E6A-E75C-419A-B38D-20409326AB6B}" type="sibTrans" cxnId="{0A506A0D-EAFC-4EB6-9FBB-7300D58C19D9}">
      <dgm:prSet/>
      <dgm:spPr/>
      <dgm:t>
        <a:bodyPr/>
        <a:lstStyle/>
        <a:p>
          <a:endParaRPr lang="zh-CN" altLang="en-US"/>
        </a:p>
      </dgm:t>
    </dgm:pt>
    <dgm:pt modelId="{9D190C6A-B0EC-40B8-A121-7C15A50065AC}" type="parTrans" cxnId="{C012322A-802E-4713-822F-BF9522447D3D}">
      <dgm:prSet/>
      <dgm:spPr/>
      <dgm:t>
        <a:bodyPr/>
        <a:lstStyle/>
        <a:p>
          <a:endParaRPr lang="zh-CN" altLang="en-US"/>
        </a:p>
      </dgm:t>
    </dgm:pt>
    <dgm:pt modelId="{2A117120-059F-4698-929E-A70C7C076443}">
      <dgm:prSet phldrT="[文本]"/>
      <dgm:spPr>
        <a:solidFill>
          <a:schemeClr val="accent1">
            <a:shade val="50000"/>
            <a:hueOff val="780526"/>
            <a:satOff val="-45086"/>
            <a:lumOff val="49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en-CA" altLang="zh-CN">
              <a:latin typeface="Arial" pitchFamily="34" charset="0"/>
              <a:cs typeface="Arial" pitchFamily="34" charset="0"/>
            </a:rPr>
            <a:t>Workers</a:t>
          </a:r>
          <a:endParaRPr lang="zh-CN" altLang="en-US">
            <a:latin typeface="Arial" pitchFamily="34" charset="0"/>
            <a:cs typeface="Arial" pitchFamily="34" charset="0"/>
          </a:endParaRPr>
        </a:p>
      </dgm:t>
    </dgm:pt>
    <dgm:pt modelId="{D60E9F38-A913-4DEE-9581-68FC28D26BC4}" type="sibTrans" cxnId="{C012322A-802E-4713-822F-BF9522447D3D}">
      <dgm:prSet/>
      <dgm:spPr/>
      <dgm:t>
        <a:bodyPr/>
        <a:lstStyle/>
        <a:p>
          <a:endParaRPr lang="zh-CN" altLang="en-US"/>
        </a:p>
      </dgm:t>
    </dgm:pt>
    <dgm:pt modelId="{622C4F2E-CC01-4780-A63C-871823B61B42}" type="parTrans" cxnId="{93924A9F-AD94-4931-BE07-F9D397624721}">
      <dgm:prSet/>
      <dgm:spPr/>
      <dgm:t>
        <a:bodyPr/>
        <a:lstStyle/>
        <a:p>
          <a:endParaRPr lang="zh-CN" altLang="en-US"/>
        </a:p>
      </dgm:t>
    </dgm:pt>
    <dgm:pt modelId="{D143E42A-E124-4ED9-AF53-49247F44DED8}">
      <dgm:prSet phldrT="[文本]"/>
      <dgm:spPr>
        <a:solidFill>
          <a:schemeClr val="accent1">
            <a:shade val="50000"/>
            <a:hueOff val="520350"/>
            <a:satOff val="-30057"/>
            <a:lumOff val="330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en-CA" altLang="zh-CN">
              <a:latin typeface="Arial" pitchFamily="34" charset="0"/>
              <a:cs typeface="Arial" pitchFamily="34" charset="0"/>
            </a:rPr>
            <a:t>Residents</a:t>
          </a:r>
          <a:endParaRPr lang="zh-CN" altLang="en-US">
            <a:latin typeface="Arial" pitchFamily="34" charset="0"/>
            <a:cs typeface="Arial" pitchFamily="34" charset="0"/>
          </a:endParaRPr>
        </a:p>
      </dgm:t>
    </dgm:pt>
    <dgm:pt modelId="{46508FED-05B5-4E25-8112-03E5DE3CCF85}" type="sibTrans" cxnId="{93924A9F-AD94-4931-BE07-F9D397624721}">
      <dgm:prSet/>
      <dgm:spPr/>
      <dgm:t>
        <a:bodyPr/>
        <a:lstStyle/>
        <a:p>
          <a:endParaRPr lang="zh-CN" altLang="en-US"/>
        </a:p>
      </dgm:t>
    </dgm:pt>
    <dgm:pt modelId="{F542FC1D-0CA7-4EFC-B974-EF493099AE10}" type="parTrans" cxnId="{B61F74D2-B750-436F-8742-E59EBDD65AAE}">
      <dgm:prSet/>
      <dgm:spPr/>
      <dgm:t>
        <a:bodyPr/>
        <a:lstStyle/>
        <a:p>
          <a:endParaRPr lang="zh-CN" altLang="en-US"/>
        </a:p>
      </dgm:t>
    </dgm:pt>
    <dgm:pt modelId="{12A21642-A6C1-4CB5-9CEF-A813B9813DA2}">
      <dgm:prSet phldrT="[文本]"/>
      <dgm:spPr>
        <a:solidFill>
          <a:schemeClr val="accent1">
            <a:shade val="50000"/>
            <a:hueOff val="260175"/>
            <a:satOff val="-15029"/>
            <a:lumOff val="165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en-CA" altLang="zh-CN">
              <a:latin typeface="Arial" pitchFamily="34" charset="0"/>
              <a:cs typeface="Arial" pitchFamily="34" charset="0"/>
            </a:rPr>
            <a:t>World Population</a:t>
          </a:r>
          <a:endParaRPr lang="zh-CN" altLang="en-US">
            <a:latin typeface="Arial" pitchFamily="34" charset="0"/>
            <a:cs typeface="Arial" pitchFamily="34" charset="0"/>
          </a:endParaRPr>
        </a:p>
      </dgm:t>
    </dgm:pt>
    <dgm:pt modelId="{079077C0-2383-4275-89FB-021E59C46BBD}" type="sibTrans" cxnId="{B61F74D2-B750-436F-8742-E59EBDD65AAE}">
      <dgm:prSet/>
      <dgm:spPr/>
      <dgm:t>
        <a:bodyPr/>
        <a:lstStyle/>
        <a:p>
          <a:endParaRPr lang="zh-CN" altLang="en-US"/>
        </a:p>
      </dgm:t>
    </dgm:pt>
    <dgm:pt modelId="{88101F8F-1716-4421-A79E-8C624DECDD81}" type="pres">
      <dgm:prSet presAssocID="{B15C0F1B-E181-4A37-B600-45C32D30355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2D8BE4-73A8-4C29-9D8C-3BAE2537074C}" type="pres">
      <dgm:prSet presAssocID="{6EBF9659-41DF-436A-8E8F-01983C73A6B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38D86-E3F2-4938-A604-790BF650ED49}" type="pres">
      <dgm:prSet presAssocID="{BED7FF5B-D776-465E-A293-FB7C99348294}" presName="sibTrans" presStyleCnt="0"/>
      <dgm:spPr/>
    </dgm:pt>
    <dgm:pt modelId="{D7836699-7010-4984-942D-D6250B7C98B0}" type="pres">
      <dgm:prSet presAssocID="{A2BD4567-B753-4DA1-BECB-BA4D4C9060F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EAA671-B35B-4673-9217-689483038E30}" type="pres">
      <dgm:prSet presAssocID="{8850CBEB-8E27-4558-A2E1-15EF3A887F2F}" presName="sibTrans" presStyleCnt="0"/>
      <dgm:spPr/>
    </dgm:pt>
    <dgm:pt modelId="{0492447F-21C7-4D75-8FBB-E730AD052E0D}" type="pres">
      <dgm:prSet presAssocID="{07F50C9E-6F8A-4C8F-B635-A1F4B376E3B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C05A9-8862-453F-B767-DEBDEC75F8EC}" type="pres">
      <dgm:prSet presAssocID="{EF170E6A-E75C-419A-B38D-20409326AB6B}" presName="sibTrans" presStyleCnt="0"/>
      <dgm:spPr/>
    </dgm:pt>
    <dgm:pt modelId="{954A0228-6D63-4A78-9792-DFCC7C108A53}" type="pres">
      <dgm:prSet presAssocID="{2A117120-059F-4698-929E-A70C7C07644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B52949-8103-4887-B4E1-D6682322F232}" type="pres">
      <dgm:prSet presAssocID="{D60E9F38-A913-4DEE-9581-68FC28D26BC4}" presName="sibTrans" presStyleCnt="0"/>
      <dgm:spPr/>
    </dgm:pt>
    <dgm:pt modelId="{B1E55FC5-CE89-4E7C-8060-A8CC35E51CA7}" type="pres">
      <dgm:prSet presAssocID="{D143E42A-E124-4ED9-AF53-49247F44DED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76C091-4B8A-4EBF-906F-DD798AA54C9B}" type="pres">
      <dgm:prSet presAssocID="{46508FED-05B5-4E25-8112-03E5DE3CCF85}" presName="sibTrans" presStyleCnt="0"/>
      <dgm:spPr/>
    </dgm:pt>
    <dgm:pt modelId="{9FBFDF17-8110-4C54-875B-BB5D8944EA6B}" type="pres">
      <dgm:prSet presAssocID="{12A21642-A6C1-4CB5-9CEF-A813B9813DA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90C21-70AE-4519-9EF1-4F9F0BD7F434}" type="presOf" srcId="{A2BD4567-B753-4DA1-BECB-BA4D4C9060F2}" destId="{D7836699-7010-4984-942D-D6250B7C98B0}" srcOrd="0" destOrd="0" presId="urn:microsoft.com/office/officeart/2005/8/layout/default#2"/>
    <dgm:cxn modelId="{1308725C-C369-46E8-BDFB-6B57D76CBE61}" srcId="{B15C0F1B-E181-4A37-B600-45C32D303551}" destId="{6EBF9659-41DF-436A-8E8F-01983C73A6BD}" srcOrd="0" destOrd="0" parTransId="{D39E7BBC-5A02-4850-AFAD-52127C19C669}" sibTransId="{BED7FF5B-D776-465E-A293-FB7C99348294}"/>
    <dgm:cxn modelId="{E2D49741-77A4-4055-88C6-DC4F67026935}" type="presOf" srcId="{12A21642-A6C1-4CB5-9CEF-A813B9813DA2}" destId="{9FBFDF17-8110-4C54-875B-BB5D8944EA6B}" srcOrd="0" destOrd="0" presId="urn:microsoft.com/office/officeart/2005/8/layout/default#2"/>
    <dgm:cxn modelId="{B81B1E0E-001B-4C0E-B5B6-976431167B0F}" type="presOf" srcId="{D143E42A-E124-4ED9-AF53-49247F44DED8}" destId="{B1E55FC5-CE89-4E7C-8060-A8CC35E51CA7}" srcOrd="0" destOrd="0" presId="urn:microsoft.com/office/officeart/2005/8/layout/default#2"/>
    <dgm:cxn modelId="{68416A42-2521-4BAC-A30D-B6894C04E50D}" srcId="{B15C0F1B-E181-4A37-B600-45C32D303551}" destId="{A2BD4567-B753-4DA1-BECB-BA4D4C9060F2}" srcOrd="1" destOrd="0" parTransId="{703923D7-0965-41C3-AC65-172E703336F9}" sibTransId="{8850CBEB-8E27-4558-A2E1-15EF3A887F2F}"/>
    <dgm:cxn modelId="{97FA5837-1685-4682-AB53-970150C8AA83}" type="presOf" srcId="{07F50C9E-6F8A-4C8F-B635-A1F4B376E3BC}" destId="{0492447F-21C7-4D75-8FBB-E730AD052E0D}" srcOrd="0" destOrd="0" presId="urn:microsoft.com/office/officeart/2005/8/layout/default#2"/>
    <dgm:cxn modelId="{8588F34F-B67D-43B6-8898-5624C4830250}" type="presOf" srcId="{B15C0F1B-E181-4A37-B600-45C32D303551}" destId="{88101F8F-1716-4421-A79E-8C624DECDD81}" srcOrd="0" destOrd="0" presId="urn:microsoft.com/office/officeart/2005/8/layout/default#2"/>
    <dgm:cxn modelId="{CA2E7000-FCF5-4F13-A322-88596741C809}" type="presOf" srcId="{2A117120-059F-4698-929E-A70C7C076443}" destId="{954A0228-6D63-4A78-9792-DFCC7C108A53}" srcOrd="0" destOrd="0" presId="urn:microsoft.com/office/officeart/2005/8/layout/default#2"/>
    <dgm:cxn modelId="{93924A9F-AD94-4931-BE07-F9D397624721}" srcId="{B15C0F1B-E181-4A37-B600-45C32D303551}" destId="{D143E42A-E124-4ED9-AF53-49247F44DED8}" srcOrd="4" destOrd="0" parTransId="{622C4F2E-CC01-4780-A63C-871823B61B42}" sibTransId="{46508FED-05B5-4E25-8112-03E5DE3CCF85}"/>
    <dgm:cxn modelId="{B61F74D2-B750-436F-8742-E59EBDD65AAE}" srcId="{B15C0F1B-E181-4A37-B600-45C32D303551}" destId="{12A21642-A6C1-4CB5-9CEF-A813B9813DA2}" srcOrd="5" destOrd="0" parTransId="{F542FC1D-0CA7-4EFC-B974-EF493099AE10}" sibTransId="{079077C0-2383-4275-89FB-021E59C46BBD}"/>
    <dgm:cxn modelId="{C012322A-802E-4713-822F-BF9522447D3D}" srcId="{B15C0F1B-E181-4A37-B600-45C32D303551}" destId="{2A117120-059F-4698-929E-A70C7C076443}" srcOrd="3" destOrd="0" parTransId="{9D190C6A-B0EC-40B8-A121-7C15A50065AC}" sibTransId="{D60E9F38-A913-4DEE-9581-68FC28D26BC4}"/>
    <dgm:cxn modelId="{82F84659-D288-44A9-8F27-5EF23638DF2C}" type="presOf" srcId="{6EBF9659-41DF-436A-8E8F-01983C73A6BD}" destId="{5B2D8BE4-73A8-4C29-9D8C-3BAE2537074C}" srcOrd="0" destOrd="0" presId="urn:microsoft.com/office/officeart/2005/8/layout/default#2"/>
    <dgm:cxn modelId="{0A506A0D-EAFC-4EB6-9FBB-7300D58C19D9}" srcId="{B15C0F1B-E181-4A37-B600-45C32D303551}" destId="{07F50C9E-6F8A-4C8F-B635-A1F4B376E3BC}" srcOrd="2" destOrd="0" parTransId="{00094E4D-B521-45A8-B8A3-D5935F01C49D}" sibTransId="{EF170E6A-E75C-419A-B38D-20409326AB6B}"/>
    <dgm:cxn modelId="{6647F421-96C8-4CD7-A728-2B27957822B3}" type="presParOf" srcId="{88101F8F-1716-4421-A79E-8C624DECDD81}" destId="{5B2D8BE4-73A8-4C29-9D8C-3BAE2537074C}" srcOrd="0" destOrd="0" presId="urn:microsoft.com/office/officeart/2005/8/layout/default#2"/>
    <dgm:cxn modelId="{2776F767-1FF5-446C-A47F-1211A87520BD}" type="presParOf" srcId="{88101F8F-1716-4421-A79E-8C624DECDD81}" destId="{4FA38D86-E3F2-4938-A604-790BF650ED49}" srcOrd="1" destOrd="0" presId="urn:microsoft.com/office/officeart/2005/8/layout/default#2"/>
    <dgm:cxn modelId="{1D08A4AD-1FC5-453E-833B-751166086A42}" type="presParOf" srcId="{88101F8F-1716-4421-A79E-8C624DECDD81}" destId="{D7836699-7010-4984-942D-D6250B7C98B0}" srcOrd="2" destOrd="0" presId="urn:microsoft.com/office/officeart/2005/8/layout/default#2"/>
    <dgm:cxn modelId="{2E944B7C-00D5-413D-99F0-F9079C8C63EA}" type="presParOf" srcId="{88101F8F-1716-4421-A79E-8C624DECDD81}" destId="{D9EAA671-B35B-4673-9217-689483038E30}" srcOrd="3" destOrd="0" presId="urn:microsoft.com/office/officeart/2005/8/layout/default#2"/>
    <dgm:cxn modelId="{C0E0D26A-8174-4C50-9F2D-81F12C06AA57}" type="presParOf" srcId="{88101F8F-1716-4421-A79E-8C624DECDD81}" destId="{0492447F-21C7-4D75-8FBB-E730AD052E0D}" srcOrd="4" destOrd="0" presId="urn:microsoft.com/office/officeart/2005/8/layout/default#2"/>
    <dgm:cxn modelId="{4461F2AB-8B33-4478-849A-ED199B29F235}" type="presParOf" srcId="{88101F8F-1716-4421-A79E-8C624DECDD81}" destId="{523C05A9-8862-453F-B767-DEBDEC75F8EC}" srcOrd="5" destOrd="0" presId="urn:microsoft.com/office/officeart/2005/8/layout/default#2"/>
    <dgm:cxn modelId="{925778B0-578D-408B-97E0-D18130667D98}" type="presParOf" srcId="{88101F8F-1716-4421-A79E-8C624DECDD81}" destId="{954A0228-6D63-4A78-9792-DFCC7C108A53}" srcOrd="6" destOrd="0" presId="urn:microsoft.com/office/officeart/2005/8/layout/default#2"/>
    <dgm:cxn modelId="{18A41DA4-88CB-47BC-9ADC-E07BC4BE16BD}" type="presParOf" srcId="{88101F8F-1716-4421-A79E-8C624DECDD81}" destId="{BBB52949-8103-4887-B4E1-D6682322F232}" srcOrd="7" destOrd="0" presId="urn:microsoft.com/office/officeart/2005/8/layout/default#2"/>
    <dgm:cxn modelId="{7ADDFB92-74FB-45E3-BE37-D5376885E2EA}" type="presParOf" srcId="{88101F8F-1716-4421-A79E-8C624DECDD81}" destId="{B1E55FC5-CE89-4E7C-8060-A8CC35E51CA7}" srcOrd="8" destOrd="0" presId="urn:microsoft.com/office/officeart/2005/8/layout/default#2"/>
    <dgm:cxn modelId="{BBBA0062-A502-4118-8842-C126FB5873EE}" type="presParOf" srcId="{88101F8F-1716-4421-A79E-8C624DECDD81}" destId="{8B76C091-4B8A-4EBF-906F-DD798AA54C9B}" srcOrd="9" destOrd="0" presId="urn:microsoft.com/office/officeart/2005/8/layout/default#2"/>
    <dgm:cxn modelId="{89594D38-6209-4428-BEDD-79CBE6CB320B}" type="presParOf" srcId="{88101F8F-1716-4421-A79E-8C624DECDD81}" destId="{9FBFDF17-8110-4C54-875B-BB5D8944EA6B}" srcOrd="1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D6BAE2-87F7-4A0A-B288-914D73406690}" type="doc">
      <dgm:prSet loTypeId="urn:microsoft.com/office/officeart/2005/8/layout/arrow3" loCatId="relationship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933F6BF7-84DE-41B6-8FD7-A496B3020613}" type="parTrans" cxnId="{BC495D07-F797-458D-8BA0-DC0C4FB7E9ED}">
      <dgm:prSet/>
      <dgm:spPr/>
      <dgm:t>
        <a:bodyPr/>
        <a:lstStyle/>
        <a:p>
          <a:endParaRPr lang="en-US"/>
        </a:p>
      </dgm:t>
    </dgm:pt>
    <dgm:pt modelId="{6FC28CDC-2B6F-4F7D-A0E3-243DD7205BDF}">
      <dgm:prSet phldrT="[Text]"/>
      <dgm:spPr>
        <a:noFill/>
        <a:ln>
          <a:noFill/>
        </a:ln>
      </dgm:spPr>
      <dgm:t>
        <a:bodyPr/>
        <a:lstStyle/>
        <a:p>
          <a:r>
            <a:rPr lang="en-US">
              <a:latin typeface="Arial" pitchFamily="34" charset="0"/>
              <a:cs typeface="Arial" pitchFamily="34" charset="0"/>
            </a:rPr>
            <a:t>Put in the casing prior to production.</a:t>
          </a:r>
        </a:p>
      </dgm:t>
    </dgm:pt>
    <dgm:pt modelId="{700FE286-B599-4337-A655-F79D8BF40DF4}" type="sibTrans" cxnId="{BC495D07-F797-458D-8BA0-DC0C4FB7E9ED}">
      <dgm:prSet/>
      <dgm:spPr/>
      <dgm:t>
        <a:bodyPr/>
        <a:lstStyle/>
        <a:p>
          <a:endParaRPr lang="en-US"/>
        </a:p>
      </dgm:t>
    </dgm:pt>
    <dgm:pt modelId="{178A7501-48A0-4725-BA57-10C7442743C7}" type="parTrans" cxnId="{CF4496B3-33D1-449D-83D5-C0A2AE65D55C}">
      <dgm:prSet/>
      <dgm:spPr/>
      <dgm:t>
        <a:bodyPr/>
        <a:lstStyle/>
        <a:p>
          <a:endParaRPr lang="en-US"/>
        </a:p>
      </dgm:t>
    </dgm:pt>
    <dgm:pt modelId="{4D8CEA0B-CD86-426A-BE88-786A366218DD}">
      <dgm:prSet phldrT="[Text]"/>
      <dgm:spPr>
        <a:noFill/>
        <a:ln>
          <a:noFill/>
        </a:ln>
      </dgm:spPr>
      <dgm:t>
        <a:bodyPr/>
        <a:lstStyle/>
        <a:p>
          <a:r>
            <a:rPr lang="en-US">
              <a:latin typeface="Arial" pitchFamily="34" charset="0"/>
              <a:cs typeface="Arial" pitchFamily="34" charset="0"/>
            </a:rPr>
            <a:t>Ignore the warnings and continue production.</a:t>
          </a:r>
        </a:p>
      </dgm:t>
    </dgm:pt>
    <dgm:pt modelId="{7D644354-2139-4952-BC52-212232AD2B44}" type="sibTrans" cxnId="{CF4496B3-33D1-449D-83D5-C0A2AE65D55C}">
      <dgm:prSet/>
      <dgm:spPr/>
      <dgm:t>
        <a:bodyPr/>
        <a:lstStyle/>
        <a:p>
          <a:endParaRPr lang="en-US"/>
        </a:p>
      </dgm:t>
    </dgm:pt>
    <dgm:pt modelId="{6F607657-3E44-4DA7-AB0B-A4DF8726EABD}" type="pres">
      <dgm:prSet presAssocID="{69D6BAE2-87F7-4A0A-B288-914D73406690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00BAC8-620F-4CAF-B5E9-D58B78096FEF}" type="pres">
      <dgm:prSet presAssocID="{69D6BAE2-87F7-4A0A-B288-914D73406690}" presName="divider" presStyleLbl="fgShp" presStyleIdx="0" presStyleCnt="1"/>
      <dgm:spPr/>
    </dgm:pt>
    <dgm:pt modelId="{8AAF526A-F438-413B-9364-F2BF79CD653D}" type="pres">
      <dgm:prSet presAssocID="{6FC28CDC-2B6F-4F7D-A0E3-243DD7205BDF}" presName="downArrow" presStyleLbl="node1" presStyleIdx="0" presStyleCnt="2"/>
      <dgm:spPr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</dgm:pt>
    <dgm:pt modelId="{E4C2C584-E1D5-4617-8984-610F49AA63E1}" type="pres">
      <dgm:prSet presAssocID="{6FC28CDC-2B6F-4F7D-A0E3-243DD7205BDF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7D8ED-F1F3-48F4-8FEF-832F3E8D6664}" type="pres">
      <dgm:prSet presAssocID="{4D8CEA0B-CD86-426A-BE88-786A366218DD}" presName="upArrow" presStyleLbl="node1" presStyleIdx="1" presStyleCnt="2"/>
      <dgm:spPr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</dgm:spPr>
    </dgm:pt>
    <dgm:pt modelId="{C4682DFC-D547-4777-ABA0-FF62256B5E28}" type="pres">
      <dgm:prSet presAssocID="{4D8CEA0B-CD86-426A-BE88-786A366218DD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08A386-A5FB-4A76-808D-251730F70213}" type="presOf" srcId="{69D6BAE2-87F7-4A0A-B288-914D73406690}" destId="{6F607657-3E44-4DA7-AB0B-A4DF8726EABD}" srcOrd="0" destOrd="0" presId="urn:microsoft.com/office/officeart/2005/8/layout/arrow3"/>
    <dgm:cxn modelId="{CF4496B3-33D1-449D-83D5-C0A2AE65D55C}" srcId="{69D6BAE2-87F7-4A0A-B288-914D73406690}" destId="{4D8CEA0B-CD86-426A-BE88-786A366218DD}" srcOrd="1" destOrd="0" parTransId="{178A7501-48A0-4725-BA57-10C7442743C7}" sibTransId="{7D644354-2139-4952-BC52-212232AD2B44}"/>
    <dgm:cxn modelId="{49A157A2-C117-40FC-A3F5-B70AD9FD0E6A}" type="presOf" srcId="{4D8CEA0B-CD86-426A-BE88-786A366218DD}" destId="{C4682DFC-D547-4777-ABA0-FF62256B5E28}" srcOrd="0" destOrd="0" presId="urn:microsoft.com/office/officeart/2005/8/layout/arrow3"/>
    <dgm:cxn modelId="{B5D82FAF-5935-4BF9-B210-F5B6CCAE79A6}" type="presOf" srcId="{6FC28CDC-2B6F-4F7D-A0E3-243DD7205BDF}" destId="{E4C2C584-E1D5-4617-8984-610F49AA63E1}" srcOrd="0" destOrd="0" presId="urn:microsoft.com/office/officeart/2005/8/layout/arrow3"/>
    <dgm:cxn modelId="{BC495D07-F797-458D-8BA0-DC0C4FB7E9ED}" srcId="{69D6BAE2-87F7-4A0A-B288-914D73406690}" destId="{6FC28CDC-2B6F-4F7D-A0E3-243DD7205BDF}" srcOrd="0" destOrd="0" parTransId="{933F6BF7-84DE-41B6-8FD7-A496B3020613}" sibTransId="{700FE286-B599-4337-A655-F79D8BF40DF4}"/>
    <dgm:cxn modelId="{83D24DED-805E-421A-8BF2-2620ADADC608}" type="presParOf" srcId="{6F607657-3E44-4DA7-AB0B-A4DF8726EABD}" destId="{9000BAC8-620F-4CAF-B5E9-D58B78096FEF}" srcOrd="0" destOrd="0" presId="urn:microsoft.com/office/officeart/2005/8/layout/arrow3"/>
    <dgm:cxn modelId="{158D0831-F9F4-4E30-9FC7-025EA059A949}" type="presParOf" srcId="{6F607657-3E44-4DA7-AB0B-A4DF8726EABD}" destId="{8AAF526A-F438-413B-9364-F2BF79CD653D}" srcOrd="1" destOrd="0" presId="urn:microsoft.com/office/officeart/2005/8/layout/arrow3"/>
    <dgm:cxn modelId="{C9A19819-8232-4132-8FC5-9CD2B49C24A5}" type="presParOf" srcId="{6F607657-3E44-4DA7-AB0B-A4DF8726EABD}" destId="{E4C2C584-E1D5-4617-8984-610F49AA63E1}" srcOrd="2" destOrd="0" presId="urn:microsoft.com/office/officeart/2005/8/layout/arrow3"/>
    <dgm:cxn modelId="{08F0CE55-6466-45D4-B379-677F52C3677A}" type="presParOf" srcId="{6F607657-3E44-4DA7-AB0B-A4DF8726EABD}" destId="{37D7D8ED-F1F3-48F4-8FEF-832F3E8D6664}" srcOrd="3" destOrd="0" presId="urn:microsoft.com/office/officeart/2005/8/layout/arrow3"/>
    <dgm:cxn modelId="{C2349A5E-22D4-484F-AE78-BBB5D619F937}" type="presParOf" srcId="{6F607657-3E44-4DA7-AB0B-A4DF8726EABD}" destId="{C4682DFC-D547-4777-ABA0-FF62256B5E28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D8BE4-73A8-4C29-9D8C-3BAE2537074C}">
      <dsp:nvSpPr>
        <dsp:cNvPr id="0" name=""/>
        <dsp:cNvSpPr/>
      </dsp:nvSpPr>
      <dsp:spPr>
        <a:xfrm>
          <a:off x="0" y="523080"/>
          <a:ext cx="2571749" cy="1543050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altLang="zh-CN" sz="3400" kern="1200">
              <a:latin typeface="Arial" pitchFamily="34" charset="0"/>
              <a:cs typeface="Arial" pitchFamily="34" charset="0"/>
            </a:rPr>
            <a:t>British Petroleum</a:t>
          </a:r>
          <a:endParaRPr lang="zh-CN" altLang="en-US" sz="3400" kern="1200">
            <a:latin typeface="Arial" pitchFamily="34" charset="0"/>
            <a:cs typeface="Arial" pitchFamily="34" charset="0"/>
          </a:endParaRPr>
        </a:p>
      </dsp:txBody>
      <dsp:txXfrm>
        <a:off x="0" y="523080"/>
        <a:ext cx="2571749" cy="1543050"/>
      </dsp:txXfrm>
    </dsp:sp>
    <dsp:sp modelId="{D7836699-7010-4984-942D-D6250B7C98B0}">
      <dsp:nvSpPr>
        <dsp:cNvPr id="0" name=""/>
        <dsp:cNvSpPr/>
      </dsp:nvSpPr>
      <dsp:spPr>
        <a:xfrm>
          <a:off x="2828925" y="523080"/>
          <a:ext cx="2571749" cy="1543050"/>
        </a:xfrm>
        <a:prstGeom prst="rect">
          <a:avLst/>
        </a:prstGeom>
        <a:solidFill>
          <a:schemeClr val="accent1">
            <a:shade val="50000"/>
            <a:hueOff val="260175"/>
            <a:satOff val="-15029"/>
            <a:lumOff val="165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altLang="zh-CN" sz="3400" kern="1200">
              <a:latin typeface="Arial" pitchFamily="34" charset="0"/>
              <a:cs typeface="Arial" pitchFamily="34" charset="0"/>
            </a:rPr>
            <a:t>Transocean</a:t>
          </a:r>
          <a:endParaRPr lang="zh-CN" altLang="en-US" sz="3400" kern="1200">
            <a:latin typeface="Arial" pitchFamily="34" charset="0"/>
            <a:cs typeface="Arial" pitchFamily="34" charset="0"/>
          </a:endParaRPr>
        </a:p>
      </dsp:txBody>
      <dsp:txXfrm>
        <a:off x="2828925" y="523080"/>
        <a:ext cx="2571749" cy="1543050"/>
      </dsp:txXfrm>
    </dsp:sp>
    <dsp:sp modelId="{0492447F-21C7-4D75-8FBB-E730AD052E0D}">
      <dsp:nvSpPr>
        <dsp:cNvPr id="0" name=""/>
        <dsp:cNvSpPr/>
      </dsp:nvSpPr>
      <dsp:spPr>
        <a:xfrm>
          <a:off x="5657849" y="523080"/>
          <a:ext cx="2571749" cy="1543050"/>
        </a:xfrm>
        <a:prstGeom prst="rect">
          <a:avLst/>
        </a:prstGeom>
        <a:solidFill>
          <a:schemeClr val="accent1">
            <a:shade val="50000"/>
            <a:hueOff val="520350"/>
            <a:satOff val="-30057"/>
            <a:lumOff val="330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altLang="zh-CN" sz="3400" kern="1200">
              <a:latin typeface="Arial" pitchFamily="34" charset="0"/>
              <a:cs typeface="Arial" pitchFamily="34" charset="0"/>
            </a:rPr>
            <a:t>U.S. government</a:t>
          </a:r>
          <a:endParaRPr lang="zh-CN" altLang="en-US" sz="3400" kern="1200">
            <a:latin typeface="Arial" pitchFamily="34" charset="0"/>
            <a:cs typeface="Arial" pitchFamily="34" charset="0"/>
          </a:endParaRPr>
        </a:p>
      </dsp:txBody>
      <dsp:txXfrm>
        <a:off x="5657849" y="523080"/>
        <a:ext cx="2571749" cy="1543050"/>
      </dsp:txXfrm>
    </dsp:sp>
    <dsp:sp modelId="{954A0228-6D63-4A78-9792-DFCC7C108A53}">
      <dsp:nvSpPr>
        <dsp:cNvPr id="0" name=""/>
        <dsp:cNvSpPr/>
      </dsp:nvSpPr>
      <dsp:spPr>
        <a:xfrm>
          <a:off x="0" y="2323305"/>
          <a:ext cx="2571749" cy="1543050"/>
        </a:xfrm>
        <a:prstGeom prst="rect">
          <a:avLst/>
        </a:prstGeom>
        <a:solidFill>
          <a:schemeClr val="accent1">
            <a:shade val="50000"/>
            <a:hueOff val="780526"/>
            <a:satOff val="-45086"/>
            <a:lumOff val="49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altLang="zh-CN" sz="3400" kern="1200">
              <a:latin typeface="Arial" pitchFamily="34" charset="0"/>
              <a:cs typeface="Arial" pitchFamily="34" charset="0"/>
            </a:rPr>
            <a:t>Workers</a:t>
          </a:r>
          <a:endParaRPr lang="zh-CN" altLang="en-US" sz="3400" kern="1200">
            <a:latin typeface="Arial" pitchFamily="34" charset="0"/>
            <a:cs typeface="Arial" pitchFamily="34" charset="0"/>
          </a:endParaRPr>
        </a:p>
      </dsp:txBody>
      <dsp:txXfrm>
        <a:off x="0" y="2323305"/>
        <a:ext cx="2571749" cy="1543050"/>
      </dsp:txXfrm>
    </dsp:sp>
    <dsp:sp modelId="{B1E55FC5-CE89-4E7C-8060-A8CC35E51CA7}">
      <dsp:nvSpPr>
        <dsp:cNvPr id="0" name=""/>
        <dsp:cNvSpPr/>
      </dsp:nvSpPr>
      <dsp:spPr>
        <a:xfrm>
          <a:off x="2828925" y="2323305"/>
          <a:ext cx="2571749" cy="1543050"/>
        </a:xfrm>
        <a:prstGeom prst="rect">
          <a:avLst/>
        </a:prstGeom>
        <a:solidFill>
          <a:schemeClr val="accent1">
            <a:shade val="50000"/>
            <a:hueOff val="520350"/>
            <a:satOff val="-30057"/>
            <a:lumOff val="330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altLang="zh-CN" sz="3400" kern="1200">
              <a:latin typeface="Arial" pitchFamily="34" charset="0"/>
              <a:cs typeface="Arial" pitchFamily="34" charset="0"/>
            </a:rPr>
            <a:t>Residents</a:t>
          </a:r>
          <a:endParaRPr lang="zh-CN" altLang="en-US" sz="3400" kern="1200">
            <a:latin typeface="Arial" pitchFamily="34" charset="0"/>
            <a:cs typeface="Arial" pitchFamily="34" charset="0"/>
          </a:endParaRPr>
        </a:p>
      </dsp:txBody>
      <dsp:txXfrm>
        <a:off x="2828925" y="2323305"/>
        <a:ext cx="2571749" cy="1543050"/>
      </dsp:txXfrm>
    </dsp:sp>
    <dsp:sp modelId="{9FBFDF17-8110-4C54-875B-BB5D8944EA6B}">
      <dsp:nvSpPr>
        <dsp:cNvPr id="0" name=""/>
        <dsp:cNvSpPr/>
      </dsp:nvSpPr>
      <dsp:spPr>
        <a:xfrm>
          <a:off x="5657849" y="2323305"/>
          <a:ext cx="2571749" cy="1543050"/>
        </a:xfrm>
        <a:prstGeom prst="rect">
          <a:avLst/>
        </a:prstGeom>
        <a:solidFill>
          <a:schemeClr val="accent1">
            <a:shade val="50000"/>
            <a:hueOff val="260175"/>
            <a:satOff val="-15029"/>
            <a:lumOff val="165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altLang="zh-CN" sz="3400" kern="1200">
              <a:latin typeface="Arial" pitchFamily="34" charset="0"/>
              <a:cs typeface="Arial" pitchFamily="34" charset="0"/>
            </a:rPr>
            <a:t>World Population</a:t>
          </a:r>
          <a:endParaRPr lang="zh-CN" altLang="en-US" sz="3400" kern="1200">
            <a:latin typeface="Arial" pitchFamily="34" charset="0"/>
            <a:cs typeface="Arial" pitchFamily="34" charset="0"/>
          </a:endParaRPr>
        </a:p>
      </dsp:txBody>
      <dsp:txXfrm>
        <a:off x="5657849" y="2323305"/>
        <a:ext cx="2571749" cy="1543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0BAC8-620F-4CAF-B5E9-D58B78096FEF}">
      <dsp:nvSpPr>
        <dsp:cNvPr id="0" name=""/>
        <dsp:cNvSpPr/>
      </dsp:nvSpPr>
      <dsp:spPr>
        <a:xfrm rot="21300000">
          <a:off x="25254" y="1726403"/>
          <a:ext cx="8179091" cy="936629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F526A-F438-413B-9364-F2BF79CD653D}">
      <dsp:nvSpPr>
        <dsp:cNvPr id="0" name=""/>
        <dsp:cNvSpPr/>
      </dsp:nvSpPr>
      <dsp:spPr>
        <a:xfrm>
          <a:off x="987552" y="219471"/>
          <a:ext cx="2468880" cy="1755774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C584-E1D5-4617-8984-610F49AA63E1}">
      <dsp:nvSpPr>
        <dsp:cNvPr id="0" name=""/>
        <dsp:cNvSpPr/>
      </dsp:nvSpPr>
      <dsp:spPr>
        <a:xfrm>
          <a:off x="4361687" y="0"/>
          <a:ext cx="2633472" cy="1843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latin typeface="Arial" pitchFamily="34" charset="0"/>
              <a:cs typeface="Arial" pitchFamily="34" charset="0"/>
            </a:rPr>
            <a:t>Put in the casing prior to production.</a:t>
          </a:r>
        </a:p>
      </dsp:txBody>
      <dsp:txXfrm>
        <a:off x="4361687" y="0"/>
        <a:ext cx="2633472" cy="1843563"/>
      </dsp:txXfrm>
    </dsp:sp>
    <dsp:sp modelId="{37D7D8ED-F1F3-48F4-8FEF-832F3E8D6664}">
      <dsp:nvSpPr>
        <dsp:cNvPr id="0" name=""/>
        <dsp:cNvSpPr/>
      </dsp:nvSpPr>
      <dsp:spPr>
        <a:xfrm>
          <a:off x="4773168" y="2414190"/>
          <a:ext cx="2468880" cy="175577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82DFC-D547-4777-ABA0-FF62256B5E28}">
      <dsp:nvSpPr>
        <dsp:cNvPr id="0" name=""/>
        <dsp:cNvSpPr/>
      </dsp:nvSpPr>
      <dsp:spPr>
        <a:xfrm>
          <a:off x="1234440" y="2545873"/>
          <a:ext cx="2633472" cy="1843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latin typeface="Arial" pitchFamily="34" charset="0"/>
              <a:cs typeface="Arial" pitchFamily="34" charset="0"/>
            </a:rPr>
            <a:t>Ignore the warnings and continue production.</a:t>
          </a:r>
        </a:p>
      </dsp:txBody>
      <dsp:txXfrm>
        <a:off x="1234440" y="2545873"/>
        <a:ext cx="2633472" cy="1843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20F4AA-E796-41D5-8706-9D1D5B3701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3C6-B86A-4AAE-9396-FF2965CE018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9E3F3D9-478E-4D92-8071-AC19C74D733B}" type="datetimeFigureOut">
              <a:rPr lang="en-CA"/>
              <a:pPr>
                <a:defRPr/>
              </a:pPr>
              <a:t>2024-01-31</a:t>
            </a:fld>
            <a:endParaRPr lang="en-CA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08FB843-4F9A-4A6E-A6B2-EF48A4C3D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4A174C-748F-4681-86C4-97BF554772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CD239-638B-4A4A-8DBB-0D6D26DF97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D4B9E-DEC0-43CB-8A0E-93C878157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B1102679-6F0B-4FDD-8C28-5DCFD033CE72}" type="slidenum">
              <a:rPr lang="en-CA" altLang="en-US"/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270918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B94B8D3C-F671-4995-9FD7-93F8E6D920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31329B0B-92D5-4779-BD6B-345B3D020E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FF8DE9DC-4F26-4816-9FAE-4929A84E5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1E208484-8B9F-4912-96E2-FC6C99C0E0F5}" type="slidenum">
              <a:rPr lang="en-CA" altLang="en-US"/>
              <a:pPr>
                <a:spcBef>
                  <a:spcPct val="0"/>
                </a:spcBef>
              </a:pPr>
              <a:t>20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1BBA1509-7A31-4086-A9CD-27FBB55816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8796DA28-416C-4828-85A8-BE97F4C91E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9448CD1A-8753-4A1F-A756-948C8A1E4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165C22AD-FE9E-4C2B-8675-D5193ECF959A}" type="slidenum">
              <a:rPr lang="en-CA" altLang="en-US"/>
              <a:pPr>
                <a:spcBef>
                  <a:spcPct val="0"/>
                </a:spcBef>
              </a:pPr>
              <a:t>21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59743BF0-EC61-4505-B757-4FE6F0CAB2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A3CE894A-1899-4D20-A052-89961E45CE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47166228-9998-43EE-93D7-1EF4C4D86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0F043A81-3E3E-4E8E-8C61-82AE5F623968}" type="slidenum">
              <a:rPr lang="en-CA" altLang="en-US"/>
              <a:pPr>
                <a:spcBef>
                  <a:spcPct val="0"/>
                </a:spcBef>
              </a:pPr>
              <a:t>22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AD04C1A-7D6E-448D-9D3F-6626E818DF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C0FC0477-A52F-44C6-A875-38AD21B8A6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94C76B4-A7B7-4408-A4A2-A3BF07B07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EE3FF927-F0B3-4066-864C-EB8C900AC6A0}" type="slidenum">
              <a:rPr lang="en-CA" altLang="en-US"/>
              <a:pPr>
                <a:spcBef>
                  <a:spcPct val="0"/>
                </a:spcBef>
              </a:pPr>
              <a:t>23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888496FD-C3E1-40D5-8356-EB610DE6D7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9E77349E-8C6B-46A4-A74E-558D3348F6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8875FFF0-0ADC-4391-9F15-90B1AA744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687211B3-420D-4F15-805E-B030DB700818}" type="slidenum">
              <a:rPr lang="en-CA" altLang="en-US"/>
              <a:pPr>
                <a:spcBef>
                  <a:spcPct val="0"/>
                </a:spcBef>
              </a:pPr>
              <a:t>24</a:t>
            </a:fld>
            <a:endParaRPr lang="en-CA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948E85-218E-43F6-9F3E-D9126EC8F400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601B8C1-187D-4EC4-9A79-622F0302C3DC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620D21-EDC9-4492-BC7C-5C3D67060953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>
            <a:extLst>
              <a:ext uri="{FF2B5EF4-FFF2-40B4-BE49-F238E27FC236}">
                <a16:creationId xmlns:a16="http://schemas.microsoft.com/office/drawing/2014/main" id="{53BE0DE8-61C6-4AA4-8840-00C9D97F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E869FC1E-C5B1-4641-9342-FFEE376D4447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5" name="Footer Placeholder 18">
            <a:extLst>
              <a:ext uri="{FF2B5EF4-FFF2-40B4-BE49-F238E27FC236}">
                <a16:creationId xmlns:a16="http://schemas.microsoft.com/office/drawing/2014/main" id="{D8D21527-1384-4FCA-9D89-25AEC341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EA93EF13-CC99-42D3-A6F3-54AB6013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BB4F261E-4428-44A1-84E2-0E8FF7928FB7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7770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BF7BB6DE-F690-4C40-9514-11A11C60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EFC8F-1429-495B-8C81-66E318A7C99D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39D55941-6310-4CAF-982D-9F5CE0C5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68FE5B2-650F-4F0C-A47B-834FDD09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9B1EF3-A728-4782-BFDF-CCA88B03446A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65855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08176-4BF5-400E-B690-733E7AE6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0C041E4C-EAF2-4023-9BBD-8FDF1BC593B7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B26D6-C1F1-4E2B-ABBA-579461B5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2C14C-5B74-4FF1-93B9-F15D0572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6C1A8B95-CF9A-440F-9DAB-15CE301C272A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0594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643875-1540-4239-80F7-4F39054A1268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6FE97C99-422A-4A18-BC76-0DBAFC99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B8EC6-74C9-4BAF-A082-ABB9FFA61EDA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031AA82A-F0A1-499E-A590-86E44CF0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302AA1E7-124D-4440-AEC3-2BA507CD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531222-D662-4218-93BB-4F4566FBA16E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95381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395FB8BE-0F61-46DB-A70F-800DD347A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8AEF3-4906-4E53-80E3-A10AB597C875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8" name="Footer Placeholder 21">
            <a:extLst>
              <a:ext uri="{FF2B5EF4-FFF2-40B4-BE49-F238E27FC236}">
                <a16:creationId xmlns:a16="http://schemas.microsoft.com/office/drawing/2014/main" id="{28B9A787-EB48-4514-B3BB-D6BB5691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17">
            <a:extLst>
              <a:ext uri="{FF2B5EF4-FFF2-40B4-BE49-F238E27FC236}">
                <a16:creationId xmlns:a16="http://schemas.microsoft.com/office/drawing/2014/main" id="{9AB87576-AA2D-420A-8FD7-3182826E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1C4EA-70F0-403B-B577-24039F40F8D4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123372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357D1372-9021-4705-B857-764AD33C2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9F92-250F-4135-8B92-AB6788D48E47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4" name="Footer Placeholder 21">
            <a:extLst>
              <a:ext uri="{FF2B5EF4-FFF2-40B4-BE49-F238E27FC236}">
                <a16:creationId xmlns:a16="http://schemas.microsoft.com/office/drawing/2014/main" id="{DBCF550F-4DF2-437F-A736-EE3F1063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E905B178-D0C4-4267-84B8-42EE53DB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71F6E9-4D6B-4BF9-8206-9E3EBEB5A057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651948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01AD4D40-5E4E-44D0-9996-FA0FE084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3E6C-3487-4685-A925-CE7CB2D764A2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20AAFC85-BEE0-45CB-996D-3615C8BA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38AB6F7B-3258-4E0A-859E-77202181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67CF6E-7E3A-46D1-AC42-0D3DDA65E9AF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510302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F99AFEB2-F141-4305-9C97-4D1824E5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C4CD5-F345-4640-92CA-F53982D6B313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17F35BC2-2741-49DF-9C1B-853C913A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F1AE5EBA-714A-4BB0-97E1-FBF34F2D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A9E3E-C0C0-407B-BDFC-0AC43BE608BE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92834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8">
            <a:extLst>
              <a:ext uri="{FF2B5EF4-FFF2-40B4-BE49-F238E27FC236}">
                <a16:creationId xmlns:a16="http://schemas.microsoft.com/office/drawing/2014/main" id="{877AE658-9124-4FF7-94F7-A5C0E0B88D72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6" name="Right Triangle 11">
            <a:extLst>
              <a:ext uri="{FF2B5EF4-FFF2-40B4-BE49-F238E27FC236}">
                <a16:creationId xmlns:a16="http://schemas.microsoft.com/office/drawing/2014/main" id="{70951DDD-A8A6-4164-9FBE-359ECDCFEF6F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93AB0442-CB56-40F4-8879-9F4E39BCD69D}"/>
              </a:ext>
            </a:extLst>
          </p:cNvPr>
          <p:cNvSpPr/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2E08CBB9-9031-464E-9A4D-52934EF4549E}"/>
              </a:ext>
            </a:extLst>
          </p:cNvPr>
          <p:cNvSpPr/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1107FFFD-0C8D-435C-9068-03EDE5D7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41E54-528A-4C7C-A65B-11844F8D7B92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AE7A482-7D61-4C53-AC75-EAE3C40C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5EDF0AE-0599-4640-B49A-8B2F3E9C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6B64C2B5-D26B-4A0E-9DC6-BA88762535D3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055675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D67025E4-3C90-43E1-AFD3-51C9E87A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C07E3-DC57-40F8-8D48-83B2E0DDFAA0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3476437C-C06D-450F-8621-8F66E94E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28E1E1D0-45C4-4603-89A0-741FAB03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9B65E6-0C1E-4EFF-9B43-B71E9BA55B3A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356526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8A4FE85C-40F7-4832-86FF-724B45FD3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FB51B-C602-4DA2-9C6D-A6E90CB0490D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3C71759B-3FB5-458E-ACB3-9146F2CEE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5EE4982C-E434-4EB8-B2E1-077DBFDF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08F55D-47AC-400A-899C-BCEA9C14AF44}" type="slidenum">
              <a:rPr lang="en-US" altLang="en-US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96047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AD5CC9-280D-4902-A52C-6C5928318D6F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42ADF10-8595-4BF4-8020-57058B3051A6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3C2EB486-0D54-47D0-B958-B5CD8E6987CF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6907CF2C-E772-4A81-AFEF-E568B50E4D15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747B1EFD-9A79-4FB8-8ADE-B869A4E2BBDF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E727696-4526-4BDC-A948-AB3B11C8920C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14748D0-FCD9-4753-8DB9-ADA8D1AEF9F1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7D3D3">
              <a:alpha val="70195"/>
            </a:srgbClr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pic>
        <p:nvPicPr>
          <p:cNvPr id="17" name="bg object 17"/>
          <p:cNvPicPr/>
          <p:nvPr/>
        </p:nvPicPr>
        <p:blipFill>
          <a:blip r:embed="rId7"/>
          <a:stretch>
            <a:fillRect/>
          </a:stretch>
        </p:blipFill>
        <p:spPr>
          <a:xfrm>
            <a:off x="8534400" y="0"/>
            <a:ext cx="3657600" cy="457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7844" y="412813"/>
            <a:ext cx="11116310" cy="701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1455" y="1950783"/>
            <a:ext cx="11769089" cy="3497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D0D0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A3F82F3F-687F-4F88-BB60-C2440BD82B56}"/>
              </a:ext>
            </a:extLst>
          </p:cNvPr>
          <p:cNvSpPr/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DC2AB57-19A6-47D9-AC37-0604623549DC}"/>
              </a:ext>
            </a:extLst>
          </p:cNvPr>
          <p:cNvSpPr/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8">
            <a:extLst>
              <a:ext uri="{FF2B5EF4-FFF2-40B4-BE49-F238E27FC236}">
                <a16:creationId xmlns:a16="http://schemas.microsoft.com/office/drawing/2014/main" id="{CF5D8A3B-E3F9-4DAC-B27A-26BDB7731E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>
            <a:extLst>
              <a:ext uri="{FF2B5EF4-FFF2-40B4-BE49-F238E27FC236}">
                <a16:creationId xmlns:a16="http://schemas.microsoft.com/office/drawing/2014/main" id="{9EB9F99C-6F8C-4BFE-8567-D0D1469069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446B886-6B4F-4D5C-980D-347B7ACA7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45C75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D9E786B-C3B9-4F9A-8E67-25012834877B}" type="datetimeFigureOut">
              <a:rPr lang="en-US"/>
              <a:pPr>
                <a:defRPr/>
              </a:pPr>
              <a:t>1/31/2024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1D1EAF92-B918-432E-A456-362D0F559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45C75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E6F531D-F864-4158-AE30-D36EEFDC2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45C75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fld id="{8ABDF59A-DB2B-499A-AF0B-8CC09340C38C}" type="slidenum">
              <a:rPr lang="en-US" altLang="en-US"/>
              <a:t>‹#›</a:t>
            </a:fld>
            <a:endParaRPr lang="en-US" altLang="en-US" dirty="0"/>
          </a:p>
        </p:txBody>
      </p:sp>
      <p:grpSp>
        <p:nvGrpSpPr>
          <p:cNvPr id="1033" name="Group 1">
            <a:extLst>
              <a:ext uri="{FF2B5EF4-FFF2-40B4-BE49-F238E27FC236}">
                <a16:creationId xmlns:a16="http://schemas.microsoft.com/office/drawing/2014/main" id="{997B498D-BFFC-4628-B999-587A506EB7FE}"/>
              </a:ext>
            </a:extLst>
          </p:cNvPr>
          <p:cNvGrpSpPr/>
          <p:nvPr/>
        </p:nvGrpSpPr>
        <p:grpSpPr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AFD486-9719-4CE8-825C-0CD220628A83}"/>
                </a:ext>
              </a:extLst>
            </p:cNvPr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dirty="0">
                <a:latin typeface="Georgia" pitchFamily="18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0EA16E4-7FAF-4FEE-A0EE-CA9F9D414F35}"/>
                </a:ext>
              </a:extLst>
            </p:cNvPr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dirty="0">
                <a:latin typeface="Georgia" pitchFamily="18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Georg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Georg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Georg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Georgia" pitchFamily="18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hermal_runaway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helter_in_place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ulmonary_oedema" TargetMode="External"/><Relationship Id="rId2" Type="http://schemas.openxmlformats.org/officeDocument/2006/relationships/hyperlink" Target="https://en.wikipedia.org/wiki/Circulatory_collaps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kipedia.org/wiki/Fatty_liver" TargetMode="External"/><Relationship Id="rId4" Type="http://schemas.openxmlformats.org/officeDocument/2006/relationships/hyperlink" Target="https://en.wikipedia.org/wiki/Tubular_necrosi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rren_Anderson_(American_businessman)" TargetMode="External"/><Relationship Id="rId2" Type="http://schemas.openxmlformats.org/officeDocument/2006/relationships/hyperlink" Target="https://en.wikipedia.org/wiki/Government_of_India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House_arre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locaust_survivor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scarriage" TargetMode="External"/><Relationship Id="rId2" Type="http://schemas.openxmlformats.org/officeDocument/2006/relationships/hyperlink" Target="https://en.wikipedia.org/wiki/Government_of_Madhya_Pradesh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c/cf/BP_Bourke_Street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3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on_Carbide_India_Limited" TargetMode="External"/><Relationship Id="rId2" Type="http://schemas.openxmlformats.org/officeDocument/2006/relationships/hyperlink" Target="https://en.wikipedia.org/wiki/Chemical_accident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Union_Carbide_Corporation" TargetMode="External"/><Relationship Id="rId5" Type="http://schemas.openxmlformats.org/officeDocument/2006/relationships/hyperlink" Target="https://en.wikipedia.org/wiki/Bhopal" TargetMode="External"/><Relationship Id="rId4" Type="http://schemas.openxmlformats.org/officeDocument/2006/relationships/hyperlink" Target="https://en.wikipedia.org/wiki/Pesticid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hyl_isocyanate" TargetMode="External"/><Relationship Id="rId7" Type="http://schemas.openxmlformats.org/officeDocument/2006/relationships/hyperlink" Target="https://en.wikipedia.org/wiki/Pesticide" TargetMode="External"/><Relationship Id="rId2" Type="http://schemas.openxmlformats.org/officeDocument/2006/relationships/hyperlink" Target="https://en.wikipedia.org/wiki/Carbary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1-naphthol" TargetMode="External"/><Relationship Id="rId5" Type="http://schemas.openxmlformats.org/officeDocument/2006/relationships/hyperlink" Target="https://en.wikipedia.org/wiki/Phosgene" TargetMode="External"/><Relationship Id="rId4" Type="http://schemas.openxmlformats.org/officeDocument/2006/relationships/hyperlink" Target="https://en.wikipedia.org/wiki/Methylamin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itrogen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crubber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2442754" y="896983"/>
            <a:ext cx="7086600" cy="5029200"/>
          </a:xfrm>
          <a:prstGeom prst="rect">
            <a:avLst/>
          </a:prstGeom>
          <a:solidFill>
            <a:srgbClr val="0D0D0D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u="sng" dirty="0" smtClean="0">
                <a:latin typeface="Arial Black" pitchFamily="34" charset="0"/>
              </a:rPr>
              <a:t>Social Studies</a:t>
            </a:r>
          </a:p>
          <a:p>
            <a:pPr algn="ctr"/>
            <a:r>
              <a:rPr lang="en-US" sz="3200" dirty="0" smtClean="0">
                <a:latin typeface="Arial Narrow" panose="020B0606020202030204" pitchFamily="34" charset="0"/>
              </a:rPr>
              <a:t>Presentation</a:t>
            </a:r>
            <a:endParaRPr lang="en-US" sz="3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9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304800"/>
            <a:ext cx="10888345" cy="62011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 indent="-229235">
              <a:lnSpc>
                <a:spcPct val="112300"/>
              </a:lnSpc>
              <a:spcBef>
                <a:spcPts val="6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  <a:tab pos="3691254" algn="l"/>
              </a:tabLst>
            </a:pPr>
            <a:r>
              <a:rPr sz="275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0D0D0D"/>
                </a:solidFill>
                <a:latin typeface="Calibri"/>
                <a:cs typeface="Calibri"/>
              </a:rPr>
              <a:t>introduction</a:t>
            </a:r>
            <a:r>
              <a:rPr sz="2750" spc="2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750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0D0D0D"/>
                </a:solidFill>
                <a:latin typeface="Calibri"/>
                <a:cs typeface="Calibri"/>
              </a:rPr>
              <a:t>water</a:t>
            </a:r>
            <a:r>
              <a:rPr sz="2750" spc="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0D0D0D"/>
                </a:solidFill>
                <a:latin typeface="Calibri"/>
                <a:cs typeface="Calibri"/>
              </a:rPr>
              <a:t>into</a:t>
            </a:r>
            <a:r>
              <a:rPr sz="2750" spc="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0D0D0D"/>
                </a:solidFill>
                <a:latin typeface="Calibri"/>
                <a:cs typeface="Calibri"/>
              </a:rPr>
              <a:t>tank</a:t>
            </a:r>
            <a:r>
              <a:rPr sz="2750" spc="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0D0D0D"/>
                </a:solidFill>
                <a:latin typeface="Calibri"/>
                <a:cs typeface="Calibri"/>
              </a:rPr>
              <a:t>resulted</a:t>
            </a:r>
            <a:r>
              <a:rPr sz="2750" spc="16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9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750" spc="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-1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runaway</a:t>
            </a:r>
            <a:r>
              <a:rPr sz="2750" u="heavy" spc="14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1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exothermic </a:t>
            </a:r>
            <a:r>
              <a:rPr sz="275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reaction</a:t>
            </a:r>
            <a:r>
              <a:rPr sz="2750" dirty="0">
                <a:solidFill>
                  <a:srgbClr val="0D0D0D"/>
                </a:solidFill>
                <a:latin typeface="Calibri"/>
                <a:cs typeface="Calibri"/>
              </a:rPr>
              <a:t>, </a:t>
            </a:r>
            <a:r>
              <a:rPr sz="2750" spc="-5" dirty="0">
                <a:solidFill>
                  <a:srgbClr val="0D0D0D"/>
                </a:solidFill>
                <a:latin typeface="Calibri"/>
                <a:cs typeface="Calibri"/>
              </a:rPr>
              <a:t>which </a:t>
            </a:r>
            <a:r>
              <a:rPr sz="2750" spc="5" dirty="0">
                <a:solidFill>
                  <a:srgbClr val="0D0D0D"/>
                </a:solidFill>
                <a:latin typeface="Calibri"/>
                <a:cs typeface="Calibri"/>
              </a:rPr>
              <a:t>was </a:t>
            </a:r>
            <a:r>
              <a:rPr sz="2750" spc="-5" dirty="0">
                <a:solidFill>
                  <a:srgbClr val="0D0D0D"/>
                </a:solidFill>
                <a:latin typeface="Calibri"/>
                <a:cs typeface="Calibri"/>
              </a:rPr>
              <a:t>accelerated by </a:t>
            </a:r>
            <a:r>
              <a:rPr sz="2750" dirty="0">
                <a:solidFill>
                  <a:srgbClr val="0D0D0D"/>
                </a:solidFill>
                <a:latin typeface="Calibri"/>
                <a:cs typeface="Calibri"/>
              </a:rPr>
              <a:t>contaminants,</a:t>
            </a:r>
            <a:r>
              <a:rPr sz="275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0D0D0D"/>
                </a:solidFill>
                <a:latin typeface="Calibri"/>
                <a:cs typeface="Calibri"/>
              </a:rPr>
              <a:t>high</a:t>
            </a:r>
            <a:r>
              <a:rPr sz="275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0D0D0D"/>
                </a:solidFill>
                <a:latin typeface="Calibri"/>
                <a:cs typeface="Calibri"/>
              </a:rPr>
              <a:t>ambient </a:t>
            </a:r>
            <a:r>
              <a:rPr sz="275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0D0D0D"/>
                </a:solidFill>
                <a:latin typeface="Calibri"/>
                <a:cs typeface="Calibri"/>
              </a:rPr>
              <a:t>temperatures,</a:t>
            </a:r>
            <a:r>
              <a:rPr sz="2750" spc="26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750" spc="1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0D0D0D"/>
                </a:solidFill>
                <a:latin typeface="Calibri"/>
                <a:cs typeface="Calibri"/>
              </a:rPr>
              <a:t>various</a:t>
            </a:r>
            <a:r>
              <a:rPr sz="2750" spc="9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0D0D0D"/>
                </a:solidFill>
                <a:latin typeface="Calibri"/>
                <a:cs typeface="Calibri"/>
              </a:rPr>
              <a:t>other</a:t>
            </a:r>
            <a:r>
              <a:rPr sz="2750" spc="1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0D0D0D"/>
                </a:solidFill>
                <a:latin typeface="Calibri"/>
                <a:cs typeface="Calibri"/>
              </a:rPr>
              <a:t>factors</a:t>
            </a:r>
            <a:r>
              <a:rPr sz="275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0D0D0D"/>
                </a:solidFill>
                <a:latin typeface="Calibri"/>
                <a:cs typeface="Calibri"/>
              </a:rPr>
              <a:t>such</a:t>
            </a:r>
            <a:r>
              <a:rPr sz="2750" spc="1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750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10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0D0D0D"/>
                </a:solidFill>
                <a:latin typeface="Calibri"/>
                <a:cs typeface="Calibri"/>
              </a:rPr>
              <a:t>presence</a:t>
            </a:r>
            <a:r>
              <a:rPr sz="2750" spc="17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 dirty="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750" spc="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0D0D0D"/>
                </a:solidFill>
                <a:latin typeface="Calibri"/>
                <a:cs typeface="Calibri"/>
              </a:rPr>
              <a:t>iron</a:t>
            </a:r>
            <a:r>
              <a:rPr sz="2750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0D0D0D"/>
                </a:solidFill>
                <a:latin typeface="Calibri"/>
                <a:cs typeface="Calibri"/>
              </a:rPr>
              <a:t>from </a:t>
            </a:r>
            <a:r>
              <a:rPr sz="2750" spc="-6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0D0D0D"/>
                </a:solidFill>
                <a:latin typeface="Calibri"/>
                <a:cs typeface="Calibri"/>
              </a:rPr>
              <a:t>corroding</a:t>
            </a:r>
            <a:r>
              <a:rPr sz="2750" spc="1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0D0D0D"/>
                </a:solidFill>
                <a:latin typeface="Calibri"/>
                <a:cs typeface="Calibri"/>
              </a:rPr>
              <a:t>non-stainless	</a:t>
            </a:r>
            <a:r>
              <a:rPr sz="2750" spc="-20" dirty="0">
                <a:solidFill>
                  <a:srgbClr val="0D0D0D"/>
                </a:solidFill>
                <a:latin typeface="Calibri"/>
                <a:cs typeface="Calibri"/>
              </a:rPr>
              <a:t>steel</a:t>
            </a:r>
            <a:r>
              <a:rPr sz="2750" spc="8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0D0D0D"/>
                </a:solidFill>
                <a:latin typeface="Calibri"/>
                <a:cs typeface="Calibri"/>
              </a:rPr>
              <a:t>pipelines</a:t>
            </a:r>
            <a:r>
              <a:rPr sz="2750" spc="-15" dirty="0" smtClean="0">
                <a:solidFill>
                  <a:srgbClr val="0D0D0D"/>
                </a:solidFill>
                <a:latin typeface="Calibri"/>
                <a:cs typeface="Calibri"/>
              </a:rPr>
              <a:t>.</a:t>
            </a:r>
            <a:endParaRPr lang="en-US" sz="2750" spc="-15" dirty="0" smtClean="0">
              <a:solidFill>
                <a:srgbClr val="0D0D0D"/>
              </a:solidFill>
              <a:latin typeface="Calibri"/>
              <a:cs typeface="Calibri"/>
            </a:endParaRPr>
          </a:p>
          <a:p>
            <a:pPr marL="12065" marR="5080">
              <a:lnSpc>
                <a:spcPct val="112300"/>
              </a:lnSpc>
              <a:spcBef>
                <a:spcPts val="65"/>
              </a:spcBef>
              <a:buClr>
                <a:srgbClr val="D18A8A"/>
              </a:buClr>
              <a:tabLst>
                <a:tab pos="241935" algn="l"/>
                <a:tab pos="3691254" algn="l"/>
              </a:tabLst>
            </a:pPr>
            <a:endParaRPr sz="500" dirty="0">
              <a:latin typeface="Calibri"/>
              <a:cs typeface="Calibri"/>
            </a:endParaRPr>
          </a:p>
          <a:p>
            <a:pPr marL="241300" marR="588010" indent="-229235">
              <a:lnSpc>
                <a:spcPct val="112300"/>
              </a:lnSpc>
              <a:spcBef>
                <a:spcPts val="95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pressure</a:t>
            </a:r>
            <a:r>
              <a:rPr sz="2750" spc="17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tank</a:t>
            </a:r>
            <a:r>
              <a:rPr sz="2750" spc="6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E610,</a:t>
            </a:r>
            <a:r>
              <a:rPr sz="2750" spc="3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although</a:t>
            </a:r>
            <a:r>
              <a:rPr sz="2750" spc="16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initially</a:t>
            </a:r>
            <a:r>
              <a:rPr sz="2750" spc="2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nominal</a:t>
            </a:r>
            <a:r>
              <a:rPr sz="2750" spc="8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at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14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kilopascals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(2</a:t>
            </a:r>
            <a:r>
              <a:rPr sz="2750" spc="7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psi)</a:t>
            </a:r>
            <a:r>
              <a:rPr sz="2750" spc="1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at</a:t>
            </a:r>
            <a:r>
              <a:rPr sz="2750" spc="2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10:30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p.m.,</a:t>
            </a:r>
            <a:r>
              <a:rPr sz="2750" spc="18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reached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70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kilopascals</a:t>
            </a:r>
            <a:r>
              <a:rPr sz="2750" spc="16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(10</a:t>
            </a:r>
            <a:r>
              <a:rPr sz="2750" spc="114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psi)</a:t>
            </a:r>
            <a:r>
              <a:rPr sz="2750" spc="114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as</a:t>
            </a:r>
            <a:r>
              <a:rPr sz="2750" spc="25" dirty="0">
                <a:solidFill>
                  <a:srgbClr val="1F2021"/>
                </a:solidFill>
                <a:latin typeface="Calibri"/>
                <a:cs typeface="Calibri"/>
              </a:rPr>
              <a:t> of</a:t>
            </a:r>
            <a:r>
              <a:rPr sz="2750" spc="3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11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p.m.</a:t>
            </a:r>
            <a:r>
              <a:rPr sz="2750" spc="10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0" dirty="0">
                <a:solidFill>
                  <a:srgbClr val="1F2021"/>
                </a:solidFill>
                <a:latin typeface="Calibri"/>
                <a:cs typeface="Calibri"/>
              </a:rPr>
              <a:t>Two </a:t>
            </a:r>
            <a:r>
              <a:rPr sz="2750" spc="-60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5" dirty="0">
                <a:solidFill>
                  <a:srgbClr val="1F2021"/>
                </a:solidFill>
                <a:latin typeface="Calibri"/>
                <a:cs typeface="Calibri"/>
              </a:rPr>
              <a:t>different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senior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refinery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employees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assumed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the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reading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was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instrumentation</a:t>
            </a:r>
            <a:r>
              <a:rPr sz="2750" spc="31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malfunction</a:t>
            </a:r>
            <a:r>
              <a:rPr sz="2750" dirty="0" smtClean="0">
                <a:solidFill>
                  <a:srgbClr val="1F2021"/>
                </a:solidFill>
                <a:latin typeface="Calibri"/>
                <a:cs typeface="Calibri"/>
              </a:rPr>
              <a:t>.</a:t>
            </a:r>
            <a:endParaRPr lang="en-US" sz="2750" dirty="0" smtClean="0">
              <a:solidFill>
                <a:srgbClr val="1F2021"/>
              </a:solidFill>
              <a:latin typeface="Calibri"/>
              <a:cs typeface="Calibri"/>
            </a:endParaRPr>
          </a:p>
          <a:p>
            <a:pPr marL="241300" marR="588010" indent="-229235">
              <a:lnSpc>
                <a:spcPct val="112300"/>
              </a:lnSpc>
              <a:spcBef>
                <a:spcPts val="95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1300" marR="281940" indent="-229235">
              <a:lnSpc>
                <a:spcPct val="111500"/>
              </a:lnSpc>
              <a:spcBef>
                <a:spcPts val="105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By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11:30</a:t>
            </a:r>
            <a:r>
              <a:rPr sz="2750" spc="8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p.m.,</a:t>
            </a:r>
            <a:r>
              <a:rPr sz="2750" spc="10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workers</a:t>
            </a:r>
            <a:r>
              <a:rPr sz="2750" spc="8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MIC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area</a:t>
            </a:r>
            <a:r>
              <a:rPr sz="2750" spc="6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were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30" dirty="0">
                <a:solidFill>
                  <a:srgbClr val="1F2021"/>
                </a:solidFill>
                <a:latin typeface="Calibri"/>
                <a:cs typeface="Calibri"/>
              </a:rPr>
              <a:t>feeling</a:t>
            </a:r>
            <a:r>
              <a:rPr sz="2750" spc="24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effects</a:t>
            </a:r>
            <a:r>
              <a:rPr sz="2750" spc="16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5" dirty="0">
                <a:solidFill>
                  <a:srgbClr val="1F2021"/>
                </a:solidFill>
                <a:latin typeface="Calibri"/>
                <a:cs typeface="Calibri"/>
              </a:rPr>
              <a:t>of</a:t>
            </a:r>
            <a:r>
              <a:rPr sz="2750" spc="-4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minor </a:t>
            </a:r>
            <a:r>
              <a:rPr sz="2750" spc="-6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exposure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 to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MIC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gas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and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began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to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look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for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a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leak.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One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was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found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by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11:45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p.m.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and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reported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to</a:t>
            </a:r>
            <a:r>
              <a:rPr sz="2750" spc="8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MIC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supervisor</a:t>
            </a:r>
            <a:r>
              <a:rPr sz="2750" spc="28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5" dirty="0">
                <a:solidFill>
                  <a:srgbClr val="1F2021"/>
                </a:solidFill>
                <a:latin typeface="Calibri"/>
                <a:cs typeface="Calibri"/>
              </a:rPr>
              <a:t>on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duty</a:t>
            </a:r>
            <a:r>
              <a:rPr sz="2750" spc="14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at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time.</a:t>
            </a:r>
            <a:endParaRPr sz="275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844" y="300037"/>
            <a:ext cx="11126470" cy="575003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203200" indent="-229235">
              <a:lnSpc>
                <a:spcPct val="112300"/>
              </a:lnSpc>
              <a:spcBef>
                <a:spcPts val="65"/>
              </a:spcBef>
              <a:buClr>
                <a:srgbClr val="D18A8A"/>
              </a:buClr>
              <a:buFont typeface="Arial MT"/>
              <a:buChar char="•"/>
              <a:tabLst>
                <a:tab pos="317500" algn="l"/>
                <a:tab pos="318135" algn="l"/>
              </a:tabLst>
            </a:pPr>
            <a:r>
              <a:rPr dirty="0"/>
              <a:t>	</a:t>
            </a:r>
            <a:r>
              <a:rPr sz="2750" spc="-45" dirty="0">
                <a:solidFill>
                  <a:srgbClr val="1F2021"/>
                </a:solidFill>
                <a:latin typeface="Calibri"/>
                <a:cs typeface="Calibri"/>
              </a:rPr>
              <a:t>At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12:40</a:t>
            </a:r>
            <a:r>
              <a:rPr sz="2750" spc="6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a.m.</a:t>
            </a:r>
            <a:r>
              <a:rPr sz="2750" spc="2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reaction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tank</a:t>
            </a:r>
            <a:r>
              <a:rPr sz="2750" spc="6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E610</a:t>
            </a:r>
            <a:r>
              <a:rPr sz="2750" spc="6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escalated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to</a:t>
            </a:r>
            <a:r>
              <a:rPr sz="2750" spc="8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a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critical</a:t>
            </a:r>
            <a:r>
              <a:rPr sz="2750" spc="8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state</a:t>
            </a:r>
            <a:r>
              <a:rPr sz="2750" spc="-5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at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an </a:t>
            </a:r>
            <a:r>
              <a:rPr sz="2750" spc="2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alarming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speed</a:t>
            </a:r>
            <a:r>
              <a:rPr sz="2750" spc="24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within</a:t>
            </a:r>
            <a:r>
              <a:rPr sz="2750" spc="24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five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minutes.</a:t>
            </a:r>
            <a:r>
              <a:rPr sz="2750" spc="25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30" dirty="0">
                <a:solidFill>
                  <a:srgbClr val="1F2021"/>
                </a:solidFill>
                <a:latin typeface="Calibri"/>
                <a:cs typeface="Calibri"/>
              </a:rPr>
              <a:t>Temperatures</a:t>
            </a:r>
            <a:r>
              <a:rPr sz="2750" spc="16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tank</a:t>
            </a:r>
            <a:r>
              <a:rPr sz="2750" spc="6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were</a:t>
            </a:r>
            <a:r>
              <a:rPr sz="2750" spc="10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off</a:t>
            </a:r>
            <a:r>
              <a:rPr sz="2750" spc="-4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the </a:t>
            </a:r>
            <a:r>
              <a:rPr sz="2750" spc="-60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scale,</a:t>
            </a:r>
            <a:r>
              <a:rPr sz="2750" spc="10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maxed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out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beyond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25</a:t>
            </a:r>
            <a:r>
              <a:rPr sz="2750" spc="10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Arial MT"/>
                <a:cs typeface="Arial MT"/>
              </a:rPr>
              <a:t>°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C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(77</a:t>
            </a:r>
            <a:r>
              <a:rPr sz="2750" spc="7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Arial MT"/>
                <a:cs typeface="Arial MT"/>
              </a:rPr>
              <a:t>°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F),</a:t>
            </a:r>
            <a:r>
              <a:rPr sz="2750" spc="3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and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pressure</a:t>
            </a:r>
            <a:r>
              <a:rPr sz="2750" spc="18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10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tank</a:t>
            </a:r>
            <a:r>
              <a:rPr sz="2750" spc="6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was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indicated</a:t>
            </a:r>
            <a:r>
              <a:rPr sz="2750" spc="16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at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280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kilopascals</a:t>
            </a:r>
            <a:r>
              <a:rPr sz="2750" spc="16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(40</a:t>
            </a:r>
            <a:r>
              <a:rPr sz="2750" spc="1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psi</a:t>
            </a:r>
            <a:r>
              <a:rPr sz="2750" spc="-20" dirty="0" smtClean="0">
                <a:solidFill>
                  <a:srgbClr val="1F2021"/>
                </a:solidFill>
                <a:latin typeface="Calibri"/>
                <a:cs typeface="Calibri"/>
              </a:rPr>
              <a:t>).</a:t>
            </a:r>
            <a:endParaRPr lang="en-US" sz="2750" spc="-20" dirty="0" smtClean="0">
              <a:solidFill>
                <a:srgbClr val="1F2021"/>
              </a:solidFill>
              <a:latin typeface="Calibri"/>
              <a:cs typeface="Calibri"/>
            </a:endParaRPr>
          </a:p>
          <a:p>
            <a:pPr marL="241300" marR="203200" indent="-229235">
              <a:lnSpc>
                <a:spcPct val="112300"/>
              </a:lnSpc>
              <a:spcBef>
                <a:spcPts val="65"/>
              </a:spcBef>
              <a:buClr>
                <a:srgbClr val="D18A8A"/>
              </a:buClr>
              <a:buFont typeface="Arial MT"/>
              <a:buChar char="•"/>
              <a:tabLst>
                <a:tab pos="317500" algn="l"/>
                <a:tab pos="318135" algn="l"/>
              </a:tabLst>
            </a:pPr>
            <a:endParaRPr sz="2750" dirty="0">
              <a:latin typeface="Calibri"/>
              <a:cs typeface="Calibri"/>
            </a:endParaRPr>
          </a:p>
          <a:p>
            <a:pPr marL="241300" marR="5080" indent="-229235" algn="just">
              <a:lnSpc>
                <a:spcPct val="112700"/>
              </a:lnSpc>
              <a:spcBef>
                <a:spcPts val="94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Direct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atmospheric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venting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should have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been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prevented </a:t>
            </a:r>
            <a:r>
              <a:rPr sz="2750" spc="25" dirty="0">
                <a:solidFill>
                  <a:srgbClr val="1F2021"/>
                </a:solidFill>
                <a:latin typeface="Calibri"/>
                <a:cs typeface="Calibri"/>
              </a:rPr>
              <a:t>or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at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least partially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mitigated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by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at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least three </a:t>
            </a:r>
            <a:r>
              <a:rPr sz="2750" spc="-25" dirty="0">
                <a:solidFill>
                  <a:srgbClr val="1F2021"/>
                </a:solidFill>
                <a:latin typeface="Calibri"/>
                <a:cs typeface="Calibri"/>
              </a:rPr>
              <a:t>safety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devices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which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were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malfunctioning.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These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were:-</a:t>
            </a:r>
            <a:endParaRPr sz="2750" dirty="0">
              <a:latin typeface="Calibri"/>
              <a:cs typeface="Calibri"/>
            </a:endParaRPr>
          </a:p>
          <a:p>
            <a:pPr marL="250825" marR="1246505" lvl="1" algn="just">
              <a:lnSpc>
                <a:spcPct val="141100"/>
              </a:lnSpc>
              <a:spcBef>
                <a:spcPts val="75"/>
              </a:spcBef>
              <a:buSzPct val="96363"/>
              <a:buAutoNum type="arabicParenR"/>
              <a:tabLst>
                <a:tab pos="539750" algn="l"/>
              </a:tabLst>
            </a:pP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refrigeration </a:t>
            </a:r>
            <a:r>
              <a:rPr sz="2750" spc="-25" dirty="0">
                <a:solidFill>
                  <a:srgbClr val="1F2021"/>
                </a:solidFill>
                <a:latin typeface="Calibri"/>
                <a:cs typeface="Calibri"/>
              </a:rPr>
              <a:t>system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meant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to </a:t>
            </a:r>
            <a:r>
              <a:rPr sz="2750" spc="30" dirty="0">
                <a:solidFill>
                  <a:srgbClr val="1F2021"/>
                </a:solidFill>
                <a:latin typeface="Calibri"/>
                <a:cs typeface="Calibri"/>
              </a:rPr>
              <a:t>cool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tanks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containing </a:t>
            </a:r>
            <a:r>
              <a:rPr sz="2750" spc="-25" dirty="0">
                <a:solidFill>
                  <a:srgbClr val="1F2021"/>
                </a:solidFill>
                <a:latin typeface="Calibri"/>
                <a:cs typeface="Calibri"/>
              </a:rPr>
              <a:t>liquid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MIC. 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2)A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1F2021"/>
                </a:solidFill>
                <a:latin typeface="Calibri"/>
                <a:cs typeface="Calibri"/>
              </a:rPr>
              <a:t>flare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tower</a:t>
            </a:r>
            <a:r>
              <a:rPr sz="2750" spc="5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to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burn</a:t>
            </a:r>
            <a:r>
              <a:rPr sz="2750" spc="17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MIC</a:t>
            </a:r>
            <a:r>
              <a:rPr sz="2750" spc="6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gas</a:t>
            </a:r>
            <a:r>
              <a:rPr sz="2750" spc="8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as</a:t>
            </a: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it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escaped.</a:t>
            </a:r>
            <a:endParaRPr sz="2750" dirty="0">
              <a:latin typeface="Calibri"/>
              <a:cs typeface="Calibri"/>
            </a:endParaRPr>
          </a:p>
          <a:p>
            <a:pPr marL="250825" algn="just">
              <a:lnSpc>
                <a:spcPct val="100000"/>
              </a:lnSpc>
              <a:spcBef>
                <a:spcPts val="1430"/>
              </a:spcBef>
            </a:pPr>
            <a:r>
              <a:rPr sz="2750" spc="10" dirty="0">
                <a:solidFill>
                  <a:srgbClr val="1F2021"/>
                </a:solidFill>
                <a:latin typeface="Calibri"/>
                <a:cs typeface="Calibri"/>
              </a:rPr>
              <a:t>3)A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vent</a:t>
            </a:r>
            <a:r>
              <a:rPr sz="2750" spc="2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 dirty="0">
                <a:solidFill>
                  <a:srgbClr val="1F2021"/>
                </a:solidFill>
                <a:latin typeface="Calibri"/>
                <a:cs typeface="Calibri"/>
              </a:rPr>
              <a:t>gas</a:t>
            </a:r>
            <a:r>
              <a:rPr sz="2750" spc="8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scrubber</a:t>
            </a:r>
            <a:r>
              <a:rPr sz="2750" spc="28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which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1F2021"/>
                </a:solidFill>
                <a:latin typeface="Calibri"/>
                <a:cs typeface="Calibri"/>
              </a:rPr>
              <a:t>had</a:t>
            </a:r>
            <a:r>
              <a:rPr sz="2750" spc="9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1F2021"/>
                </a:solidFill>
                <a:latin typeface="Calibri"/>
                <a:cs typeface="Calibri"/>
              </a:rPr>
              <a:t>been</a:t>
            </a:r>
            <a:r>
              <a:rPr sz="2750" spc="17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deactivated</a:t>
            </a:r>
            <a:r>
              <a:rPr sz="2750" spc="17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1F2021"/>
                </a:solidFill>
                <a:latin typeface="Calibri"/>
                <a:cs typeface="Calibri"/>
              </a:rPr>
              <a:t>at</a:t>
            </a:r>
            <a:r>
              <a:rPr sz="2750" spc="20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5" dirty="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1F2021"/>
                </a:solidFill>
                <a:latin typeface="Calibri"/>
                <a:cs typeface="Calibri"/>
              </a:rPr>
              <a:t>time.</a:t>
            </a:r>
            <a:endParaRPr sz="275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844" y="84137"/>
            <a:ext cx="11041380" cy="65119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208915" indent="-229235">
              <a:lnSpc>
                <a:spcPct val="112700"/>
              </a:lnSpc>
              <a:spcBef>
                <a:spcPts val="5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About</a:t>
            </a:r>
            <a:r>
              <a:rPr sz="2750" spc="17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30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tonnes</a:t>
            </a:r>
            <a:r>
              <a:rPr sz="2750" spc="18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1F2021"/>
                </a:solidFill>
                <a:latin typeface="Calibri"/>
                <a:cs typeface="Calibri"/>
              </a:rPr>
              <a:t>of</a:t>
            </a:r>
            <a:r>
              <a:rPr sz="2750" spc="-4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MIC</a:t>
            </a:r>
            <a:r>
              <a:rPr sz="2750" spc="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escaped</a:t>
            </a:r>
            <a:r>
              <a:rPr sz="2750" spc="17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from</a:t>
            </a:r>
            <a:r>
              <a:rPr sz="2750" spc="8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tank</a:t>
            </a:r>
            <a:r>
              <a:rPr sz="2750" spc="6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1F2021"/>
                </a:solidFill>
                <a:latin typeface="Calibri"/>
                <a:cs typeface="Calibri"/>
              </a:rPr>
              <a:t>into</a:t>
            </a:r>
            <a:r>
              <a:rPr sz="2750" spc="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atmosphere</a:t>
            </a:r>
            <a:r>
              <a:rPr sz="2750" spc="17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750" spc="2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45 </a:t>
            </a:r>
            <a:r>
              <a:rPr sz="2750" spc="-60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to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60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minutes.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 This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would increase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to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40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tonnes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1F2021"/>
                </a:solidFill>
                <a:latin typeface="Calibri"/>
                <a:cs typeface="Calibri"/>
              </a:rPr>
              <a:t>within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 two hours.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The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1F2021"/>
                </a:solidFill>
                <a:latin typeface="Calibri"/>
                <a:cs typeface="Calibri"/>
              </a:rPr>
              <a:t>gases</a:t>
            </a:r>
            <a:r>
              <a:rPr sz="2750" spc="15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were</a:t>
            </a:r>
            <a:r>
              <a:rPr sz="2750" spc="2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blown</a:t>
            </a:r>
            <a:r>
              <a:rPr sz="2750" spc="16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750" spc="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a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 southeast</a:t>
            </a:r>
            <a:r>
              <a:rPr sz="2750" spc="24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direction</a:t>
            </a:r>
            <a:r>
              <a:rPr sz="2750" spc="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over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Bhopal.</a:t>
            </a:r>
            <a:endParaRPr sz="2750">
              <a:latin typeface="Calibri"/>
              <a:cs typeface="Calibri"/>
            </a:endParaRPr>
          </a:p>
          <a:p>
            <a:pPr marL="241300" marR="293370" indent="-229235">
              <a:lnSpc>
                <a:spcPct val="111500"/>
              </a:lnSpc>
              <a:spcBef>
                <a:spcPts val="97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A 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UCIL</a:t>
            </a:r>
            <a:r>
              <a:rPr sz="2750" spc="5">
                <a:solidFill>
                  <a:srgbClr val="1F2021"/>
                </a:solidFill>
                <a:latin typeface="Calibri"/>
                <a:cs typeface="Calibri"/>
              </a:rPr>
              <a:t> employee</a:t>
            </a:r>
            <a:r>
              <a:rPr sz="2750" spc="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triggered</a:t>
            </a:r>
            <a:r>
              <a:rPr sz="2750" spc="24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plant's</a:t>
            </a:r>
            <a:r>
              <a:rPr sz="2750" spc="16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alarm</a:t>
            </a:r>
            <a:r>
              <a:rPr sz="2750" spc="8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1F2021"/>
                </a:solidFill>
                <a:latin typeface="Calibri"/>
                <a:cs typeface="Calibri"/>
              </a:rPr>
              <a:t>system</a:t>
            </a:r>
            <a:r>
              <a:rPr sz="2750" spc="15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at</a:t>
            </a:r>
            <a:r>
              <a:rPr sz="2750" spc="-5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1F2021"/>
                </a:solidFill>
                <a:latin typeface="Calibri"/>
                <a:cs typeface="Calibri"/>
              </a:rPr>
              <a:t>12:50</a:t>
            </a:r>
            <a:r>
              <a:rPr sz="2750" spc="14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a.m.</a:t>
            </a:r>
            <a:r>
              <a:rPr sz="2750" spc="20">
                <a:solidFill>
                  <a:srgbClr val="1F2021"/>
                </a:solidFill>
                <a:latin typeface="Calibri"/>
                <a:cs typeface="Calibri"/>
              </a:rPr>
              <a:t> as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the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concentration</a:t>
            </a:r>
            <a:r>
              <a:rPr sz="2750" spc="16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1F2021"/>
                </a:solidFill>
                <a:latin typeface="Calibri"/>
                <a:cs typeface="Calibri"/>
              </a:rPr>
              <a:t>of</a:t>
            </a:r>
            <a:r>
              <a:rPr sz="2750" spc="-4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1F2021"/>
                </a:solidFill>
                <a:latin typeface="Calibri"/>
                <a:cs typeface="Calibri"/>
              </a:rPr>
              <a:t>gas</a:t>
            </a:r>
            <a:r>
              <a:rPr sz="2750" spc="8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750" spc="9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1F2021"/>
                </a:solidFill>
                <a:latin typeface="Calibri"/>
                <a:cs typeface="Calibri"/>
              </a:rPr>
              <a:t>and</a:t>
            </a:r>
            <a:r>
              <a:rPr sz="2750" spc="2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around</a:t>
            </a:r>
            <a:r>
              <a:rPr sz="2750" spc="16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plant</a:t>
            </a:r>
            <a:r>
              <a:rPr sz="2750" spc="10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became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difficult</a:t>
            </a:r>
            <a:r>
              <a:rPr sz="2750" spc="2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to</a:t>
            </a:r>
            <a:r>
              <a:rPr sz="2750" spc="8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tolerate.</a:t>
            </a:r>
            <a:endParaRPr sz="2750">
              <a:latin typeface="Calibri"/>
              <a:cs typeface="Calibri"/>
            </a:endParaRPr>
          </a:p>
          <a:p>
            <a:pPr marL="241300" marR="25400" indent="-229235">
              <a:lnSpc>
                <a:spcPct val="112300"/>
              </a:lnSpc>
              <a:spcBef>
                <a:spcPts val="102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MIC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1F2021"/>
                </a:solidFill>
                <a:latin typeface="Calibri"/>
                <a:cs typeface="Calibri"/>
              </a:rPr>
              <a:t>gas</a:t>
            </a:r>
            <a:r>
              <a:rPr sz="2750" spc="8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leak</a:t>
            </a:r>
            <a:r>
              <a:rPr sz="2750" spc="14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emanating</a:t>
            </a:r>
            <a:r>
              <a:rPr sz="2750" spc="16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from</a:t>
            </a:r>
            <a:r>
              <a:rPr sz="2750" spc="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tank</a:t>
            </a:r>
            <a:r>
              <a:rPr sz="2750" spc="6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E610</a:t>
            </a:r>
            <a:r>
              <a:rPr sz="2750" spc="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petered</a:t>
            </a:r>
            <a:r>
              <a:rPr sz="2750" spc="1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out</a:t>
            </a:r>
            <a:r>
              <a:rPr sz="2750" spc="2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at</a:t>
            </a:r>
            <a:r>
              <a:rPr sz="2750" spc="2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approximately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2:00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a.m.</a:t>
            </a:r>
            <a:r>
              <a:rPr sz="2750" spc="10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Fifteen</a:t>
            </a:r>
            <a:r>
              <a:rPr sz="2750" spc="1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minutes</a:t>
            </a:r>
            <a:r>
              <a:rPr sz="2750" spc="1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40">
                <a:solidFill>
                  <a:srgbClr val="1F2021"/>
                </a:solidFill>
                <a:latin typeface="Calibri"/>
                <a:cs typeface="Calibri"/>
              </a:rPr>
              <a:t>later,</a:t>
            </a:r>
            <a:r>
              <a:rPr sz="2750" spc="114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plant's</a:t>
            </a:r>
            <a:r>
              <a:rPr sz="2750" spc="17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1F2021"/>
                </a:solidFill>
                <a:latin typeface="Calibri"/>
                <a:cs typeface="Calibri"/>
              </a:rPr>
              <a:t>public</a:t>
            </a:r>
            <a:r>
              <a:rPr sz="2750" spc="22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siren</a:t>
            </a:r>
            <a:r>
              <a:rPr sz="2750" spc="1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1F2021"/>
                </a:solidFill>
                <a:latin typeface="Calibri"/>
                <a:cs typeface="Calibri"/>
              </a:rPr>
              <a:t>was</a:t>
            </a:r>
            <a:r>
              <a:rPr sz="2750" spc="2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sounded</a:t>
            </a:r>
            <a:r>
              <a:rPr sz="2750" spc="24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for</a:t>
            </a:r>
            <a:r>
              <a:rPr sz="2750" spc="6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1F2021"/>
                </a:solidFill>
                <a:latin typeface="Calibri"/>
                <a:cs typeface="Calibri"/>
              </a:rPr>
              <a:t>an </a:t>
            </a:r>
            <a:r>
              <a:rPr sz="2750" spc="-60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1F2021"/>
                </a:solidFill>
                <a:latin typeface="Calibri"/>
                <a:cs typeface="Calibri"/>
              </a:rPr>
              <a:t>extended</a:t>
            </a:r>
            <a:r>
              <a:rPr sz="2750" spc="-2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period </a:t>
            </a:r>
            <a:r>
              <a:rPr sz="2750" spc="25">
                <a:solidFill>
                  <a:srgbClr val="1F2021"/>
                </a:solidFill>
                <a:latin typeface="Calibri"/>
                <a:cs typeface="Calibri"/>
              </a:rPr>
              <a:t>of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time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after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having been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quickly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silenced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1F2021"/>
                </a:solidFill>
                <a:latin typeface="Calibri"/>
                <a:cs typeface="Calibri"/>
              </a:rPr>
              <a:t>an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hour </a:t>
            </a:r>
            <a:r>
              <a:rPr sz="2750" spc="5">
                <a:solidFill>
                  <a:srgbClr val="1F2021"/>
                </a:solidFill>
                <a:latin typeface="Calibri"/>
                <a:cs typeface="Calibri"/>
              </a:rPr>
              <a:t>and 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a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half</a:t>
            </a:r>
            <a:r>
              <a:rPr sz="2750" spc="9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45">
                <a:solidFill>
                  <a:srgbClr val="1F2021"/>
                </a:solidFill>
                <a:latin typeface="Calibri"/>
                <a:cs typeface="Calibri"/>
              </a:rPr>
              <a:t>earlier.</a:t>
            </a:r>
            <a:endParaRPr sz="2750">
              <a:latin typeface="Calibri"/>
              <a:cs typeface="Calibri"/>
            </a:endParaRPr>
          </a:p>
          <a:p>
            <a:pPr marL="241300" marR="5080" indent="-229235">
              <a:lnSpc>
                <a:spcPct val="112300"/>
              </a:lnSpc>
              <a:spcBef>
                <a:spcPts val="950"/>
              </a:spcBef>
              <a:buClr>
                <a:srgbClr val="D18A8A"/>
              </a:buClr>
              <a:buFont typeface="Arial MT"/>
              <a:buChar char="•"/>
              <a:tabLst>
                <a:tab pos="317500" algn="l"/>
                <a:tab pos="318135" algn="l"/>
              </a:tabLst>
            </a:pPr>
            <a:r>
              <a:t>	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Most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city</a:t>
            </a:r>
            <a:r>
              <a:rPr sz="2750" spc="1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residents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who</a:t>
            </a:r>
            <a:r>
              <a:rPr sz="2750" spc="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were</a:t>
            </a:r>
            <a:r>
              <a:rPr sz="275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exposed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MIC</a:t>
            </a:r>
            <a:r>
              <a:rPr sz="27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gas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were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30">
                <a:solidFill>
                  <a:srgbClr val="0D0D0D"/>
                </a:solidFill>
                <a:latin typeface="Calibri"/>
                <a:cs typeface="Calibri"/>
              </a:rPr>
              <a:t>first</a:t>
            </a:r>
            <a:r>
              <a:rPr sz="275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made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aware</a:t>
            </a:r>
            <a:r>
              <a:rPr sz="2750" spc="-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leak</a:t>
            </a:r>
            <a:r>
              <a:rPr sz="2750" spc="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by</a:t>
            </a:r>
            <a:r>
              <a:rPr sz="27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exposure</a:t>
            </a:r>
            <a:r>
              <a:rPr sz="2750" spc="1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gas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45">
                <a:solidFill>
                  <a:srgbClr val="0D0D0D"/>
                </a:solidFill>
                <a:latin typeface="Calibri"/>
                <a:cs typeface="Calibri"/>
              </a:rPr>
              <a:t>itself,</a:t>
            </a:r>
            <a:r>
              <a:rPr sz="2750" spc="1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or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by</a:t>
            </a:r>
            <a:r>
              <a:rPr sz="2750" spc="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opening</a:t>
            </a:r>
            <a:r>
              <a:rPr sz="2750" spc="2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their</a:t>
            </a:r>
            <a:r>
              <a:rPr sz="2750" spc="1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doors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750" spc="-6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30">
                <a:solidFill>
                  <a:srgbClr val="0D0D0D"/>
                </a:solidFill>
                <a:latin typeface="Calibri"/>
                <a:cs typeface="Calibri"/>
              </a:rPr>
              <a:t>investigate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commotion,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rather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than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having been instructed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to </a:t>
            </a:r>
            <a:r>
              <a:rPr sz="2750" u="heavy" spc="-2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shelter</a:t>
            </a:r>
            <a:r>
              <a:rPr sz="2750" u="heavy" spc="-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1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in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place</a:t>
            </a:r>
            <a:r>
              <a:rPr sz="2750" spc="105">
                <a:solidFill>
                  <a:srgbClr val="0D0D0D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or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to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evacuate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before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1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arrival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750" spc="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gas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30">
                <a:solidFill>
                  <a:srgbClr val="0D0D0D"/>
                </a:solidFill>
                <a:latin typeface="Calibri"/>
                <a:cs typeface="Calibri"/>
              </a:rPr>
              <a:t>first</a:t>
            </a:r>
            <a:r>
              <a:rPr sz="2750" spc="1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place.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44" y="326326"/>
            <a:ext cx="471678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4"/>
              <a:t>E</a:t>
            </a:r>
            <a:r>
              <a:rPr spc="-170"/>
              <a:t>FF</a:t>
            </a:r>
            <a:r>
              <a:rPr spc="-254"/>
              <a:t>E</a:t>
            </a:r>
            <a:r>
              <a:rPr spc="145"/>
              <a:t>C</a:t>
            </a:r>
            <a:r>
              <a:rPr spc="150"/>
              <a:t>T</a:t>
            </a:r>
            <a:r>
              <a:rPr spc="-195"/>
              <a:t>S</a:t>
            </a:r>
            <a:r>
              <a:rPr spc="-185"/>
              <a:t> </a:t>
            </a:r>
            <a:r>
              <a:rPr spc="330"/>
              <a:t>C</a:t>
            </a:r>
            <a:r>
              <a:rPr spc="-35"/>
              <a:t>A</a:t>
            </a:r>
            <a:r>
              <a:rPr spc="40"/>
              <a:t>U</a:t>
            </a:r>
            <a:r>
              <a:rPr spc="-220"/>
              <a:t>S</a:t>
            </a:r>
            <a:r>
              <a:rPr spc="-254"/>
              <a:t>E</a:t>
            </a:r>
            <a:r>
              <a:rPr spc="110"/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844" y="1362836"/>
            <a:ext cx="11036300" cy="5118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 indent="-229235">
              <a:lnSpc>
                <a:spcPct val="110500"/>
              </a:lnSpc>
              <a:spcBef>
                <a:spcPts val="13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20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initial </a:t>
            </a:r>
            <a:r>
              <a:rPr sz="3200" spc="-25">
                <a:solidFill>
                  <a:srgbClr val="0D0D0D"/>
                </a:solidFill>
                <a:latin typeface="Calibri"/>
                <a:cs typeface="Calibri"/>
              </a:rPr>
              <a:t>effects </a:t>
            </a:r>
            <a:r>
              <a:rPr sz="3200" spc="20">
                <a:solidFill>
                  <a:srgbClr val="0D0D0D"/>
                </a:solidFill>
                <a:latin typeface="Calibri"/>
                <a:cs typeface="Calibri"/>
              </a:rPr>
              <a:t>of </a:t>
            </a:r>
            <a:r>
              <a:rPr sz="3200">
                <a:solidFill>
                  <a:srgbClr val="0D0D0D"/>
                </a:solidFill>
                <a:latin typeface="Calibri"/>
                <a:cs typeface="Calibri"/>
              </a:rPr>
              <a:t>exposure </a:t>
            </a:r>
            <a:r>
              <a:rPr sz="3200" spc="-15">
                <a:solidFill>
                  <a:srgbClr val="0D0D0D"/>
                </a:solidFill>
                <a:latin typeface="Calibri"/>
                <a:cs typeface="Calibri"/>
              </a:rPr>
              <a:t>were 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coughing, </a:t>
            </a:r>
            <a:r>
              <a:rPr sz="3200" spc="-20">
                <a:solidFill>
                  <a:srgbClr val="0D0D0D"/>
                </a:solidFill>
                <a:latin typeface="Calibri"/>
                <a:cs typeface="Calibri"/>
              </a:rPr>
              <a:t>severe </a:t>
            </a:r>
            <a:r>
              <a:rPr sz="3200" spc="-40">
                <a:solidFill>
                  <a:srgbClr val="0D0D0D"/>
                </a:solidFill>
                <a:latin typeface="Calibri"/>
                <a:cs typeface="Calibri"/>
              </a:rPr>
              <a:t>eye </a:t>
            </a:r>
            <a:r>
              <a:rPr sz="32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>
                <a:solidFill>
                  <a:srgbClr val="0D0D0D"/>
                </a:solidFill>
                <a:latin typeface="Calibri"/>
                <a:cs typeface="Calibri"/>
              </a:rPr>
              <a:t>irritation,</a:t>
            </a:r>
            <a:r>
              <a:rPr sz="3200" spc="-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3200" spc="-10">
                <a:solidFill>
                  <a:srgbClr val="0D0D0D"/>
                </a:solidFill>
                <a:latin typeface="Calibri"/>
                <a:cs typeface="Calibri"/>
              </a:rPr>
              <a:t> feeling</a:t>
            </a:r>
            <a:r>
              <a:rPr sz="3200" spc="-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2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3200" spc="-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5">
                <a:solidFill>
                  <a:srgbClr val="0D0D0D"/>
                </a:solidFill>
                <a:latin typeface="Calibri"/>
                <a:cs typeface="Calibri"/>
              </a:rPr>
              <a:t>suffocation,</a:t>
            </a:r>
            <a:r>
              <a:rPr sz="3200" spc="-2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25">
                <a:solidFill>
                  <a:srgbClr val="0D0D0D"/>
                </a:solidFill>
                <a:latin typeface="Calibri"/>
                <a:cs typeface="Calibri"/>
              </a:rPr>
              <a:t>burning</a:t>
            </a:r>
            <a:r>
              <a:rPr sz="3200" spc="-2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32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32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-5">
                <a:solidFill>
                  <a:srgbClr val="0D0D0D"/>
                </a:solidFill>
                <a:latin typeface="Calibri"/>
                <a:cs typeface="Calibri"/>
              </a:rPr>
              <a:t>respiratory</a:t>
            </a:r>
            <a:r>
              <a:rPr sz="3200" spc="-1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-15">
                <a:solidFill>
                  <a:srgbClr val="0D0D0D"/>
                </a:solidFill>
                <a:latin typeface="Calibri"/>
                <a:cs typeface="Calibri"/>
              </a:rPr>
              <a:t>tract, </a:t>
            </a:r>
            <a:r>
              <a:rPr sz="3200" spc="-7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>
                <a:solidFill>
                  <a:srgbClr val="0D0D0D"/>
                </a:solidFill>
                <a:latin typeface="Calibri"/>
                <a:cs typeface="Calibri"/>
              </a:rPr>
              <a:t>breathlessness,</a:t>
            </a:r>
            <a:r>
              <a:rPr sz="3200" spc="-1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5">
                <a:solidFill>
                  <a:srgbClr val="0D0D0D"/>
                </a:solidFill>
                <a:latin typeface="Calibri"/>
                <a:cs typeface="Calibri"/>
              </a:rPr>
              <a:t>stomach</a:t>
            </a:r>
            <a:r>
              <a:rPr sz="3200" spc="-1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25">
                <a:solidFill>
                  <a:srgbClr val="0D0D0D"/>
                </a:solidFill>
                <a:latin typeface="Calibri"/>
                <a:cs typeface="Calibri"/>
              </a:rPr>
              <a:t>pains,</a:t>
            </a:r>
            <a:r>
              <a:rPr sz="3200" spc="-1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2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3200" spc="-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5">
                <a:solidFill>
                  <a:srgbClr val="0D0D0D"/>
                </a:solidFill>
                <a:latin typeface="Calibri"/>
                <a:cs typeface="Calibri"/>
              </a:rPr>
              <a:t>vomiting.</a:t>
            </a:r>
            <a:endParaRPr sz="3200">
              <a:latin typeface="Calibri"/>
              <a:cs typeface="Calibri"/>
            </a:endParaRPr>
          </a:p>
          <a:p>
            <a:pPr marL="241300" marR="99060" indent="-229235">
              <a:lnSpc>
                <a:spcPct val="109500"/>
              </a:lnSpc>
              <a:spcBef>
                <a:spcPts val="105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15">
                <a:solidFill>
                  <a:srgbClr val="0D0D0D"/>
                </a:solidFill>
                <a:latin typeface="Calibri"/>
                <a:cs typeface="Calibri"/>
              </a:rPr>
              <a:t>Thousands</a:t>
            </a:r>
            <a:r>
              <a:rPr sz="3200" spc="-1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5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3200" spc="-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5">
                <a:solidFill>
                  <a:srgbClr val="0D0D0D"/>
                </a:solidFill>
                <a:latin typeface="Calibri"/>
                <a:cs typeface="Calibri"/>
              </a:rPr>
              <a:t>people</a:t>
            </a:r>
            <a:r>
              <a:rPr sz="3200" spc="-1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25">
                <a:solidFill>
                  <a:srgbClr val="0D0D0D"/>
                </a:solidFill>
                <a:latin typeface="Calibri"/>
                <a:cs typeface="Calibri"/>
              </a:rPr>
              <a:t>had</a:t>
            </a:r>
            <a:r>
              <a:rPr sz="32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died</a:t>
            </a:r>
            <a:r>
              <a:rPr sz="32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20">
                <a:solidFill>
                  <a:srgbClr val="0D0D0D"/>
                </a:solidFill>
                <a:latin typeface="Calibri"/>
                <a:cs typeface="Calibri"/>
              </a:rPr>
              <a:t>by</a:t>
            </a:r>
            <a:r>
              <a:rPr sz="3200" spc="-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32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following</a:t>
            </a:r>
            <a:r>
              <a:rPr sz="3200" spc="-2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5">
                <a:solidFill>
                  <a:srgbClr val="0D0D0D"/>
                </a:solidFill>
                <a:latin typeface="Calibri"/>
                <a:cs typeface="Calibri"/>
              </a:rPr>
              <a:t>morning.</a:t>
            </a:r>
            <a:r>
              <a:rPr sz="3200" spc="-1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5">
                <a:solidFill>
                  <a:srgbClr val="0D0D0D"/>
                </a:solidFill>
                <a:latin typeface="Calibri"/>
                <a:cs typeface="Calibri"/>
              </a:rPr>
              <a:t>Primary </a:t>
            </a:r>
            <a:r>
              <a:rPr sz="3200" spc="-7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causes</a:t>
            </a:r>
            <a:r>
              <a:rPr sz="3200" spc="-114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2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3200" spc="-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deaths</a:t>
            </a:r>
            <a:r>
              <a:rPr sz="3200" spc="-1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-15">
                <a:solidFill>
                  <a:srgbClr val="0D0D0D"/>
                </a:solidFill>
                <a:latin typeface="Calibri"/>
                <a:cs typeface="Calibri"/>
              </a:rPr>
              <a:t>were</a:t>
            </a:r>
            <a:r>
              <a:rPr sz="3200" spc="-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15">
                <a:solidFill>
                  <a:srgbClr val="0D0D0D"/>
                </a:solidFill>
                <a:latin typeface="Calibri"/>
                <a:cs typeface="Calibri"/>
              </a:rPr>
              <a:t>choking,</a:t>
            </a:r>
            <a:r>
              <a:rPr sz="3200" spc="-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spc="-15">
                <a:solidFill>
                  <a:srgbClr val="0D0D0D"/>
                </a:solidFill>
                <a:latin typeface="Calibri"/>
                <a:cs typeface="Calibri"/>
              </a:rPr>
              <a:t>reflexogenic</a:t>
            </a:r>
            <a:r>
              <a:rPr sz="32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u="heavy" spc="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circulatory</a:t>
            </a:r>
            <a:r>
              <a:rPr sz="3200" u="heavy" spc="-15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3200" u="heavy" spc="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collapse</a:t>
            </a:r>
            <a:r>
              <a:rPr sz="3200" spc="15">
                <a:solidFill>
                  <a:srgbClr val="0D0D0D"/>
                </a:solidFill>
                <a:latin typeface="Calibri"/>
                <a:cs typeface="Calibri"/>
              </a:rPr>
              <a:t>, </a:t>
            </a:r>
            <a:r>
              <a:rPr sz="3200" spc="-7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u="heavy" spc="2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pulmonary </a:t>
            </a:r>
            <a:r>
              <a:rPr sz="3200" u="heavy" spc="1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oedema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, </a:t>
            </a:r>
            <a:r>
              <a:rPr sz="3200" u="heavy" spc="2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4"/>
              </a:rPr>
              <a:t>tubular </a:t>
            </a:r>
            <a:r>
              <a:rPr sz="3200" u="heavy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4"/>
              </a:rPr>
              <a:t>necrosis</a:t>
            </a:r>
            <a:r>
              <a:rPr sz="3200">
                <a:solidFill>
                  <a:srgbClr val="0D0D0D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3200" spc="20">
                <a:solidFill>
                  <a:srgbClr val="0D0D0D"/>
                </a:solidFill>
                <a:latin typeface="Calibri"/>
                <a:cs typeface="Calibri"/>
              </a:rPr>
              <a:t>of </a:t>
            </a:r>
            <a:r>
              <a:rPr sz="3200" spc="5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</a:rPr>
              <a:t>kidneys, </a:t>
            </a:r>
            <a:r>
              <a:rPr sz="3200" u="heavy" spc="-3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5"/>
              </a:rPr>
              <a:t>fatty </a:t>
            </a:r>
            <a:r>
              <a:rPr sz="32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u="heavy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5"/>
              </a:rPr>
              <a:t>degeneration</a:t>
            </a:r>
            <a:r>
              <a:rPr sz="3200" u="heavy" spc="-18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3200" u="heavy" spc="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5"/>
              </a:rPr>
              <a:t>of</a:t>
            </a:r>
            <a:r>
              <a:rPr sz="3200" u="heavy" spc="-6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3200" u="heavy" spc="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5"/>
              </a:rPr>
              <a:t>the</a:t>
            </a:r>
            <a:r>
              <a:rPr sz="3200" u="heavy" spc="-1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3200" u="heavy" spc="-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5"/>
              </a:rPr>
              <a:t>liver</a:t>
            </a:r>
            <a:r>
              <a:rPr sz="3200" spc="10">
                <a:solidFill>
                  <a:srgbClr val="0D0D0D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3200" spc="-35">
                <a:solidFill>
                  <a:srgbClr val="0D0D0D"/>
                </a:solidFill>
                <a:latin typeface="Calibri"/>
                <a:cs typeface="Calibri"/>
              </a:rPr>
              <a:t>etc.</a:t>
            </a:r>
            <a:endParaRPr sz="3200">
              <a:latin typeface="Calibri"/>
              <a:cs typeface="Calibri"/>
            </a:endParaRPr>
          </a:p>
          <a:p>
            <a:pPr marL="241300" marR="254000" indent="-229235">
              <a:lnSpc>
                <a:spcPct val="109600"/>
              </a:lnSpc>
              <a:spcBef>
                <a:spcPts val="104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20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3200" spc="-7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20">
                <a:solidFill>
                  <a:srgbClr val="1F2021"/>
                </a:solidFill>
                <a:latin typeface="Calibri"/>
                <a:cs typeface="Calibri"/>
              </a:rPr>
              <a:t>individuals</a:t>
            </a:r>
            <a:r>
              <a:rPr sz="3200" spc="-17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25">
                <a:solidFill>
                  <a:srgbClr val="1F2021"/>
                </a:solidFill>
                <a:latin typeface="Calibri"/>
                <a:cs typeface="Calibri"/>
              </a:rPr>
              <a:t>who</a:t>
            </a:r>
            <a:r>
              <a:rPr sz="3200" spc="-9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15">
                <a:solidFill>
                  <a:srgbClr val="1F2021"/>
                </a:solidFill>
                <a:latin typeface="Calibri"/>
                <a:cs typeface="Calibri"/>
              </a:rPr>
              <a:t>did</a:t>
            </a:r>
            <a:r>
              <a:rPr sz="3200" spc="-8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25">
                <a:solidFill>
                  <a:srgbClr val="1F2021"/>
                </a:solidFill>
                <a:latin typeface="Calibri"/>
                <a:cs typeface="Calibri"/>
              </a:rPr>
              <a:t>not</a:t>
            </a:r>
            <a:r>
              <a:rPr sz="3200" spc="-8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15">
                <a:solidFill>
                  <a:srgbClr val="1F2021"/>
                </a:solidFill>
                <a:latin typeface="Calibri"/>
                <a:cs typeface="Calibri"/>
              </a:rPr>
              <a:t>die</a:t>
            </a:r>
            <a:r>
              <a:rPr sz="3200" spc="-6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-20">
                <a:solidFill>
                  <a:srgbClr val="1F2021"/>
                </a:solidFill>
                <a:latin typeface="Calibri"/>
                <a:cs typeface="Calibri"/>
              </a:rPr>
              <a:t>suffered</a:t>
            </a:r>
            <a:r>
              <a:rPr sz="3200" spc="-1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-10">
                <a:solidFill>
                  <a:srgbClr val="1F2021"/>
                </a:solidFill>
                <a:latin typeface="Calibri"/>
                <a:cs typeface="Calibri"/>
              </a:rPr>
              <a:t>from</a:t>
            </a:r>
            <a:r>
              <a:rPr sz="3200" spc="-8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-40">
                <a:solidFill>
                  <a:srgbClr val="1F2021"/>
                </a:solidFill>
                <a:latin typeface="Calibri"/>
                <a:cs typeface="Calibri"/>
              </a:rPr>
              <a:t>cancer,</a:t>
            </a:r>
            <a:r>
              <a:rPr sz="3200" spc="-2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15">
                <a:solidFill>
                  <a:srgbClr val="1F2021"/>
                </a:solidFill>
                <a:latin typeface="Calibri"/>
                <a:cs typeface="Calibri"/>
              </a:rPr>
              <a:t>blindness, </a:t>
            </a:r>
            <a:r>
              <a:rPr sz="3200" spc="-71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15">
                <a:solidFill>
                  <a:srgbClr val="1F2021"/>
                </a:solidFill>
                <a:latin typeface="Calibri"/>
                <a:cs typeface="Calibri"/>
              </a:rPr>
              <a:t>loss</a:t>
            </a:r>
            <a:r>
              <a:rPr sz="3200" spc="-114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20">
                <a:solidFill>
                  <a:srgbClr val="1F2021"/>
                </a:solidFill>
                <a:latin typeface="Calibri"/>
                <a:cs typeface="Calibri"/>
              </a:rPr>
              <a:t>of</a:t>
            </a:r>
            <a:r>
              <a:rPr sz="3200" spc="-6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10">
                <a:solidFill>
                  <a:srgbClr val="1F2021"/>
                </a:solidFill>
                <a:latin typeface="Calibri"/>
                <a:cs typeface="Calibri"/>
              </a:rPr>
              <a:t>livelihood,</a:t>
            </a:r>
            <a:r>
              <a:rPr sz="3200" spc="-18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30">
                <a:solidFill>
                  <a:srgbClr val="1F2021"/>
                </a:solidFill>
                <a:latin typeface="Calibri"/>
                <a:cs typeface="Calibri"/>
              </a:rPr>
              <a:t>and</a:t>
            </a:r>
            <a:r>
              <a:rPr sz="3200" spc="-10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 spc="15">
                <a:solidFill>
                  <a:srgbClr val="1F2021"/>
                </a:solidFill>
                <a:latin typeface="Calibri"/>
                <a:cs typeface="Calibri"/>
              </a:rPr>
              <a:t>financial</a:t>
            </a:r>
            <a:r>
              <a:rPr sz="3200" spc="-114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3200">
                <a:solidFill>
                  <a:srgbClr val="1F2021"/>
                </a:solidFill>
                <a:latin typeface="Calibri"/>
                <a:cs typeface="Calibri"/>
              </a:rPr>
              <a:t>strain.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44" y="412813"/>
            <a:ext cx="5558156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THE</a:t>
            </a:r>
            <a:r>
              <a:rPr spc="-155" dirty="0"/>
              <a:t> </a:t>
            </a:r>
            <a:r>
              <a:rPr spc="-80" dirty="0"/>
              <a:t>AFTERMATH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844" y="1462468"/>
            <a:ext cx="11059160" cy="4088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 indent="-229235">
              <a:lnSpc>
                <a:spcPct val="110700"/>
              </a:lnSpc>
              <a:spcBef>
                <a:spcPts val="9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600" spc="15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6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6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immediate</a:t>
            </a:r>
            <a:r>
              <a:rPr sz="26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aftermath,</a:t>
            </a:r>
            <a:r>
              <a:rPr sz="2600" spc="-1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6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plant</a:t>
            </a:r>
            <a:r>
              <a:rPr sz="260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15">
                <a:solidFill>
                  <a:srgbClr val="0D0D0D"/>
                </a:solidFill>
                <a:latin typeface="Calibri"/>
                <a:cs typeface="Calibri"/>
              </a:rPr>
              <a:t>was</a:t>
            </a:r>
            <a:r>
              <a:rPr sz="2600" spc="-1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closed</a:t>
            </a:r>
            <a:r>
              <a:rPr sz="26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2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6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15">
                <a:solidFill>
                  <a:srgbClr val="0D0D0D"/>
                </a:solidFill>
                <a:latin typeface="Calibri"/>
                <a:cs typeface="Calibri"/>
              </a:rPr>
              <a:t>outsiders</a:t>
            </a:r>
            <a:r>
              <a:rPr sz="2600" spc="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(including</a:t>
            </a:r>
            <a:r>
              <a:rPr sz="26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15">
                <a:solidFill>
                  <a:srgbClr val="0D0D0D"/>
                </a:solidFill>
                <a:latin typeface="Calibri"/>
                <a:cs typeface="Calibri"/>
              </a:rPr>
              <a:t>UCC)</a:t>
            </a:r>
            <a:r>
              <a:rPr sz="26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by </a:t>
            </a:r>
            <a:r>
              <a:rPr sz="2600" spc="-5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600" u="heavy" spc="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Indian </a:t>
            </a:r>
            <a:r>
              <a:rPr sz="2600" u="heavy" spc="-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government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,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which 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subsequently failed </a:t>
            </a:r>
            <a:r>
              <a:rPr sz="2600" spc="2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make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data 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public,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contributing</a:t>
            </a:r>
            <a:r>
              <a:rPr sz="26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2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600" spc="-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600" spc="-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confusion.</a:t>
            </a:r>
            <a:endParaRPr sz="2600">
              <a:latin typeface="Calibri"/>
              <a:cs typeface="Calibri"/>
            </a:endParaRPr>
          </a:p>
          <a:p>
            <a:pPr marL="241300" marR="59055" indent="-229235">
              <a:lnSpc>
                <a:spcPct val="110200"/>
              </a:lnSpc>
              <a:spcBef>
                <a:spcPts val="99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UCC chairman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CEO </a:t>
            </a:r>
            <a:r>
              <a:rPr sz="2600" u="heavy" spc="-1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Warren </a:t>
            </a:r>
            <a:r>
              <a:rPr sz="2600" u="heavy" spc="-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Anderson</a:t>
            </a:r>
            <a:r>
              <a:rPr sz="2600" spc="-15">
                <a:solidFill>
                  <a:srgbClr val="0D0D0D"/>
                </a:solidFill>
                <a:latin typeface="Calibri"/>
                <a:cs typeface="Calibri"/>
              </a:rPr>
              <a:t>, </a:t>
            </a:r>
            <a:r>
              <a:rPr sz="2600" spc="-10">
                <a:solidFill>
                  <a:srgbClr val="0D0D0D"/>
                </a:solidFill>
                <a:latin typeface="Calibri"/>
                <a:cs typeface="Calibri"/>
              </a:rPr>
              <a:t>together </a:t>
            </a:r>
            <a:r>
              <a:rPr sz="2600" spc="15">
                <a:solidFill>
                  <a:srgbClr val="0D0D0D"/>
                </a:solidFill>
                <a:latin typeface="Calibri"/>
                <a:cs typeface="Calibri"/>
              </a:rPr>
              <a:t>with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a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technical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team, </a:t>
            </a:r>
            <a:r>
              <a:rPr sz="260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immediately </a:t>
            </a:r>
            <a:r>
              <a:rPr sz="2600" spc="-15">
                <a:solidFill>
                  <a:srgbClr val="0D0D0D"/>
                </a:solidFill>
                <a:latin typeface="Calibri"/>
                <a:cs typeface="Calibri"/>
              </a:rPr>
              <a:t>travelled </a:t>
            </a:r>
            <a:r>
              <a:rPr sz="2600" spc="2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India. </a:t>
            </a:r>
            <a:r>
              <a:rPr sz="2600" spc="-15">
                <a:solidFill>
                  <a:srgbClr val="0D0D0D"/>
                </a:solidFill>
                <a:latin typeface="Calibri"/>
                <a:cs typeface="Calibri"/>
              </a:rPr>
              <a:t>Upon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arrival, </a:t>
            </a:r>
            <a:r>
              <a:rPr sz="2600" spc="-15">
                <a:solidFill>
                  <a:srgbClr val="0D0D0D"/>
                </a:solidFill>
                <a:latin typeface="Calibri"/>
                <a:cs typeface="Calibri"/>
              </a:rPr>
              <a:t>Anderson </a:t>
            </a:r>
            <a:r>
              <a:rPr sz="2600" spc="15">
                <a:solidFill>
                  <a:srgbClr val="0D0D0D"/>
                </a:solidFill>
                <a:latin typeface="Calibri"/>
                <a:cs typeface="Calibri"/>
              </a:rPr>
              <a:t>was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placed </a:t>
            </a:r>
            <a:r>
              <a:rPr sz="2600" spc="-15">
                <a:solidFill>
                  <a:srgbClr val="0D0D0D"/>
                </a:solidFill>
                <a:latin typeface="Calibri"/>
                <a:cs typeface="Calibri"/>
              </a:rPr>
              <a:t>under </a:t>
            </a:r>
            <a:r>
              <a:rPr sz="2600" u="heavy" spc="-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4"/>
              </a:rPr>
              <a:t>house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u="heavy" spc="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4"/>
              </a:rPr>
              <a:t>arrest</a:t>
            </a:r>
            <a:r>
              <a:rPr sz="2600" spc="-110">
                <a:solidFill>
                  <a:srgbClr val="0D0D0D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6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10">
                <a:solidFill>
                  <a:srgbClr val="0D0D0D"/>
                </a:solidFill>
                <a:latin typeface="Calibri"/>
                <a:cs typeface="Calibri"/>
              </a:rPr>
              <a:t>urged</a:t>
            </a:r>
            <a:r>
              <a:rPr sz="26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by</a:t>
            </a:r>
            <a:r>
              <a:rPr sz="260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6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Indian</a:t>
            </a:r>
            <a:r>
              <a:rPr sz="2600" spc="-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10">
                <a:solidFill>
                  <a:srgbClr val="0D0D0D"/>
                </a:solidFill>
                <a:latin typeface="Calibri"/>
                <a:cs typeface="Calibri"/>
              </a:rPr>
              <a:t>government</a:t>
            </a:r>
            <a:r>
              <a:rPr sz="2600" spc="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2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6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10">
                <a:solidFill>
                  <a:srgbClr val="0D0D0D"/>
                </a:solidFill>
                <a:latin typeface="Calibri"/>
                <a:cs typeface="Calibri"/>
              </a:rPr>
              <a:t>leave</a:t>
            </a:r>
            <a:r>
              <a:rPr sz="26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6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country</a:t>
            </a:r>
            <a:r>
              <a:rPr sz="260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within</a:t>
            </a:r>
            <a:r>
              <a:rPr sz="2600" spc="-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20">
                <a:solidFill>
                  <a:srgbClr val="0D0D0D"/>
                </a:solidFill>
                <a:latin typeface="Calibri"/>
                <a:cs typeface="Calibri"/>
              </a:rPr>
              <a:t>24</a:t>
            </a:r>
            <a:r>
              <a:rPr sz="26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20">
                <a:solidFill>
                  <a:srgbClr val="0D0D0D"/>
                </a:solidFill>
                <a:latin typeface="Calibri"/>
                <a:cs typeface="Calibri"/>
              </a:rPr>
              <a:t>hours. </a:t>
            </a:r>
            <a:r>
              <a:rPr sz="2600" spc="-5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10">
                <a:solidFill>
                  <a:srgbClr val="0D0D0D"/>
                </a:solidFill>
                <a:latin typeface="Calibri"/>
                <a:cs typeface="Calibri"/>
              </a:rPr>
              <a:t>Union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Carbide </a:t>
            </a:r>
            <a:r>
              <a:rPr sz="2600" spc="-25">
                <a:solidFill>
                  <a:srgbClr val="0D0D0D"/>
                </a:solidFill>
                <a:latin typeface="Calibri"/>
                <a:cs typeface="Calibri"/>
              </a:rPr>
              <a:t>organized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a team </a:t>
            </a:r>
            <a:r>
              <a:rPr sz="2600" spc="-10">
                <a:solidFill>
                  <a:srgbClr val="0D0D0D"/>
                </a:solidFill>
                <a:latin typeface="Calibri"/>
                <a:cs typeface="Calibri"/>
              </a:rPr>
              <a:t>of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international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medical </a:t>
            </a:r>
            <a:r>
              <a:rPr sz="2600" spc="-10">
                <a:solidFill>
                  <a:srgbClr val="0D0D0D"/>
                </a:solidFill>
                <a:latin typeface="Calibri"/>
                <a:cs typeface="Calibri"/>
              </a:rPr>
              <a:t>experts, </a:t>
            </a:r>
            <a:r>
              <a:rPr sz="2600" spc="20">
                <a:solidFill>
                  <a:srgbClr val="0D0D0D"/>
                </a:solidFill>
                <a:latin typeface="Calibri"/>
                <a:cs typeface="Calibri"/>
              </a:rPr>
              <a:t>as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well </a:t>
            </a:r>
            <a:r>
              <a:rPr sz="2600" spc="20">
                <a:solidFill>
                  <a:srgbClr val="0D0D0D"/>
                </a:solidFill>
                <a:latin typeface="Calibri"/>
                <a:cs typeface="Calibri"/>
              </a:rPr>
              <a:t>as </a:t>
            </a:r>
            <a:r>
              <a:rPr sz="2600" spc="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supplies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equipment, </a:t>
            </a:r>
            <a:r>
              <a:rPr sz="2600" spc="2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600">
                <a:solidFill>
                  <a:srgbClr val="0D0D0D"/>
                </a:solidFill>
                <a:latin typeface="Calibri"/>
                <a:cs typeface="Calibri"/>
              </a:rPr>
              <a:t>work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with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 local </a:t>
            </a:r>
            <a:r>
              <a:rPr sz="2600" spc="-5">
                <a:solidFill>
                  <a:srgbClr val="0D0D0D"/>
                </a:solidFill>
                <a:latin typeface="Calibri"/>
                <a:cs typeface="Calibri"/>
              </a:rPr>
              <a:t>Bhopal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medical </a:t>
            </a:r>
            <a:r>
              <a:rPr sz="2600" spc="-10">
                <a:solidFill>
                  <a:srgbClr val="0D0D0D"/>
                </a:solidFill>
                <a:latin typeface="Calibri"/>
                <a:cs typeface="Calibri"/>
              </a:rPr>
              <a:t>community,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sz="2600" spc="-5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6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UCC</a:t>
            </a:r>
            <a:r>
              <a:rPr sz="26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technical</a:t>
            </a:r>
            <a:r>
              <a:rPr sz="2600" spc="-1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team</a:t>
            </a:r>
            <a:r>
              <a:rPr sz="2600" spc="-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20">
                <a:solidFill>
                  <a:srgbClr val="0D0D0D"/>
                </a:solidFill>
                <a:latin typeface="Calibri"/>
                <a:cs typeface="Calibri"/>
              </a:rPr>
              <a:t>began</a:t>
            </a:r>
            <a:r>
              <a:rPr sz="2600" spc="-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assessing</a:t>
            </a:r>
            <a:r>
              <a:rPr sz="2600" spc="-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6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10">
                <a:solidFill>
                  <a:srgbClr val="0D0D0D"/>
                </a:solidFill>
                <a:latin typeface="Calibri"/>
                <a:cs typeface="Calibri"/>
              </a:rPr>
              <a:t>cause</a:t>
            </a:r>
            <a:r>
              <a:rPr sz="26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1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600" spc="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600" spc="-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-20">
                <a:solidFill>
                  <a:srgbClr val="0D0D0D"/>
                </a:solidFill>
                <a:latin typeface="Calibri"/>
                <a:cs typeface="Calibri"/>
              </a:rPr>
              <a:t>gas</a:t>
            </a:r>
            <a:r>
              <a:rPr sz="26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0D0D0D"/>
                </a:solidFill>
                <a:latin typeface="Calibri"/>
                <a:cs typeface="Calibri"/>
              </a:rPr>
              <a:t>leak.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844" y="339280"/>
            <a:ext cx="8112125" cy="5834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28905" indent="-229235">
              <a:lnSpc>
                <a:spcPct val="110200"/>
              </a:lnSpc>
              <a:spcBef>
                <a:spcPts val="11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The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health </a:t>
            </a:r>
            <a:r>
              <a:rPr sz="2600" spc="10">
                <a:solidFill>
                  <a:srgbClr val="1F2021"/>
                </a:solidFill>
                <a:latin typeface="Calibri"/>
                <a:cs typeface="Calibri"/>
              </a:rPr>
              <a:t>care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system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immediately became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overloaded. </a:t>
            </a:r>
            <a:r>
              <a:rPr sz="2600" spc="-57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15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600" spc="-2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600" spc="-10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severely</a:t>
            </a:r>
            <a:r>
              <a:rPr sz="2600" spc="-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affected</a:t>
            </a:r>
            <a:r>
              <a:rPr sz="2600" spc="-24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areas,</a:t>
            </a:r>
            <a:r>
              <a:rPr sz="2600" spc="-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nearly</a:t>
            </a:r>
            <a:r>
              <a:rPr sz="2600" spc="-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25">
                <a:solidFill>
                  <a:srgbClr val="1F2021"/>
                </a:solidFill>
                <a:latin typeface="Calibri"/>
                <a:cs typeface="Calibri"/>
              </a:rPr>
              <a:t>70%</a:t>
            </a:r>
            <a:r>
              <a:rPr sz="2600" spc="-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of</a:t>
            </a:r>
            <a:r>
              <a:rPr sz="2600" spc="3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15">
                <a:solidFill>
                  <a:srgbClr val="1F2021"/>
                </a:solidFill>
                <a:latin typeface="Calibri"/>
                <a:cs typeface="Calibri"/>
              </a:rPr>
              <a:t>doctors</a:t>
            </a:r>
            <a:r>
              <a:rPr sz="2600" spc="-4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were </a:t>
            </a:r>
            <a:r>
              <a:rPr sz="2600" spc="-57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underqualified.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Medical </a:t>
            </a:r>
            <a:r>
              <a:rPr sz="2600" spc="20">
                <a:solidFill>
                  <a:srgbClr val="1F2021"/>
                </a:solidFill>
                <a:latin typeface="Calibri"/>
                <a:cs typeface="Calibri"/>
              </a:rPr>
              <a:t>staff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were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unprepared </a:t>
            </a:r>
            <a:r>
              <a:rPr sz="2600" spc="-25">
                <a:solidFill>
                  <a:srgbClr val="1F2021"/>
                </a:solidFill>
                <a:latin typeface="Calibri"/>
                <a:cs typeface="Calibri"/>
              </a:rPr>
              <a:t>for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the </a:t>
            </a:r>
            <a:r>
              <a:rPr sz="2600" spc="1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thousands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of </a:t>
            </a:r>
            <a:r>
              <a:rPr sz="2600" spc="10">
                <a:solidFill>
                  <a:srgbClr val="1F2021"/>
                </a:solidFill>
                <a:latin typeface="Calibri"/>
                <a:cs typeface="Calibri"/>
              </a:rPr>
              <a:t>casualties.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Doctors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and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hospitals were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not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10">
                <a:solidFill>
                  <a:srgbClr val="1F2021"/>
                </a:solidFill>
                <a:latin typeface="Calibri"/>
                <a:cs typeface="Calibri"/>
              </a:rPr>
              <a:t>aware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of </a:t>
            </a:r>
            <a:r>
              <a:rPr sz="2600" spc="-30">
                <a:solidFill>
                  <a:srgbClr val="1F2021"/>
                </a:solidFill>
                <a:latin typeface="Calibri"/>
                <a:cs typeface="Calibri"/>
              </a:rPr>
              <a:t>proper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treatment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methods </a:t>
            </a:r>
            <a:r>
              <a:rPr sz="2600" spc="-20">
                <a:solidFill>
                  <a:srgbClr val="1F2021"/>
                </a:solidFill>
                <a:latin typeface="Calibri"/>
                <a:cs typeface="Calibri"/>
              </a:rPr>
              <a:t>for </a:t>
            </a:r>
            <a:r>
              <a:rPr sz="2600" spc="15">
                <a:solidFill>
                  <a:srgbClr val="1F2021"/>
                </a:solidFill>
                <a:latin typeface="Calibri"/>
                <a:cs typeface="Calibri"/>
              </a:rPr>
              <a:t>MIC </a:t>
            </a:r>
            <a:r>
              <a:rPr sz="2600" spc="-25">
                <a:solidFill>
                  <a:srgbClr val="1F2021"/>
                </a:solidFill>
                <a:latin typeface="Calibri"/>
                <a:cs typeface="Calibri"/>
              </a:rPr>
              <a:t>gas </a:t>
            </a:r>
            <a:r>
              <a:rPr sz="2600" spc="-2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inhalation.</a:t>
            </a:r>
            <a:endParaRPr sz="2600">
              <a:latin typeface="Calibri"/>
              <a:cs typeface="Calibri"/>
            </a:endParaRPr>
          </a:p>
          <a:p>
            <a:pPr marL="241300" marR="5080" indent="-229235">
              <a:lnSpc>
                <a:spcPct val="110300"/>
              </a:lnSpc>
              <a:spcBef>
                <a:spcPts val="99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Within</a:t>
            </a:r>
            <a:r>
              <a:rPr sz="2600" spc="-3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10">
                <a:solidFill>
                  <a:srgbClr val="1F2021"/>
                </a:solidFill>
                <a:latin typeface="Calibri"/>
                <a:cs typeface="Calibri"/>
              </a:rPr>
              <a:t>a</a:t>
            </a:r>
            <a:r>
              <a:rPr sz="2600" spc="-4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20">
                <a:solidFill>
                  <a:srgbClr val="1F2021"/>
                </a:solidFill>
                <a:latin typeface="Calibri"/>
                <a:cs typeface="Calibri"/>
              </a:rPr>
              <a:t>few</a:t>
            </a:r>
            <a:r>
              <a:rPr sz="2600" spc="-6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days,</a:t>
            </a:r>
            <a:r>
              <a:rPr sz="2600" spc="-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trees</a:t>
            </a:r>
            <a:r>
              <a:rPr sz="2600" spc="-4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10">
                <a:solidFill>
                  <a:srgbClr val="1F2021"/>
                </a:solidFill>
                <a:latin typeface="Calibri"/>
                <a:cs typeface="Calibri"/>
              </a:rPr>
              <a:t>in</a:t>
            </a:r>
            <a:r>
              <a:rPr sz="2600" spc="-3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the</a:t>
            </a:r>
            <a:r>
              <a:rPr sz="2600" spc="-2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vicinity</a:t>
            </a:r>
            <a:r>
              <a:rPr sz="2600" spc="-5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became</a:t>
            </a:r>
            <a:r>
              <a:rPr sz="2600" spc="-9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barren,</a:t>
            </a:r>
            <a:r>
              <a:rPr sz="2600" spc="-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and </a:t>
            </a:r>
            <a:r>
              <a:rPr sz="2600" spc="-5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bloated </a:t>
            </a:r>
            <a:r>
              <a:rPr sz="2600" spc="10">
                <a:solidFill>
                  <a:srgbClr val="1F2021"/>
                </a:solidFill>
                <a:latin typeface="Calibri"/>
                <a:cs typeface="Calibri"/>
              </a:rPr>
              <a:t>animal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carcasses had </a:t>
            </a:r>
            <a:r>
              <a:rPr sz="2600" spc="15">
                <a:solidFill>
                  <a:srgbClr val="1F2021"/>
                </a:solidFill>
                <a:latin typeface="Calibri"/>
                <a:cs typeface="Calibri"/>
              </a:rPr>
              <a:t>to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be disposed </a:t>
            </a:r>
            <a:r>
              <a:rPr sz="2600" spc="-45">
                <a:solidFill>
                  <a:srgbClr val="1F2021"/>
                </a:solidFill>
                <a:latin typeface="Calibri"/>
                <a:cs typeface="Calibri"/>
              </a:rPr>
              <a:t>of. </a:t>
            </a:r>
            <a:r>
              <a:rPr sz="2600" spc="25">
                <a:solidFill>
                  <a:srgbClr val="1F2021"/>
                </a:solidFill>
                <a:latin typeface="Calibri"/>
                <a:cs typeface="Calibri"/>
              </a:rPr>
              <a:t>170,000 </a:t>
            </a:r>
            <a:r>
              <a:rPr sz="2600" spc="3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people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were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treated </a:t>
            </a:r>
            <a:r>
              <a:rPr sz="2600" spc="15">
                <a:solidFill>
                  <a:srgbClr val="1F2021"/>
                </a:solidFill>
                <a:latin typeface="Calibri"/>
                <a:cs typeface="Calibri"/>
              </a:rPr>
              <a:t>at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hospitals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and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temporary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dispensaries,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and </a:t>
            </a:r>
            <a:r>
              <a:rPr sz="2600" spc="20">
                <a:solidFill>
                  <a:srgbClr val="1F2021"/>
                </a:solidFill>
                <a:latin typeface="Calibri"/>
                <a:cs typeface="Calibri"/>
              </a:rPr>
              <a:t>2,000 </a:t>
            </a:r>
            <a:r>
              <a:rPr sz="2600" spc="-15">
                <a:solidFill>
                  <a:srgbClr val="1F2021"/>
                </a:solidFill>
                <a:latin typeface="Calibri"/>
                <a:cs typeface="Calibri"/>
              </a:rPr>
              <a:t>buffalo,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goats, and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other </a:t>
            </a:r>
            <a:r>
              <a:rPr sz="2600" spc="10">
                <a:solidFill>
                  <a:srgbClr val="1F2021"/>
                </a:solidFill>
                <a:latin typeface="Calibri"/>
                <a:cs typeface="Calibri"/>
              </a:rPr>
              <a:t>animals </a:t>
            </a:r>
            <a:r>
              <a:rPr sz="2600" spc="1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were collected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and </a:t>
            </a:r>
            <a:r>
              <a:rPr sz="2600" spc="-15">
                <a:solidFill>
                  <a:srgbClr val="1F2021"/>
                </a:solidFill>
                <a:latin typeface="Calibri"/>
                <a:cs typeface="Calibri"/>
              </a:rPr>
              <a:t>buried.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Supplies, including </a:t>
            </a:r>
            <a:r>
              <a:rPr sz="2600" spc="-25">
                <a:solidFill>
                  <a:srgbClr val="1F2021"/>
                </a:solidFill>
                <a:latin typeface="Calibri"/>
                <a:cs typeface="Calibri"/>
              </a:rPr>
              <a:t>food, </a:t>
            </a:r>
            <a:r>
              <a:rPr sz="2600" spc="-2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became</a:t>
            </a:r>
            <a:r>
              <a:rPr sz="2600" spc="-10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scarce</a:t>
            </a:r>
            <a:r>
              <a:rPr sz="2600" spc="-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owing</a:t>
            </a:r>
            <a:r>
              <a:rPr sz="2600" spc="-3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20">
                <a:solidFill>
                  <a:srgbClr val="1F2021"/>
                </a:solidFill>
                <a:latin typeface="Calibri"/>
                <a:cs typeface="Calibri"/>
              </a:rPr>
              <a:t>to</a:t>
            </a:r>
            <a:r>
              <a:rPr sz="2600" spc="-3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10">
                <a:solidFill>
                  <a:srgbClr val="1F2021"/>
                </a:solidFill>
                <a:latin typeface="Calibri"/>
                <a:cs typeface="Calibri"/>
              </a:rPr>
              <a:t>suppliers'</a:t>
            </a:r>
            <a:r>
              <a:rPr sz="2600" spc="2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safety</a:t>
            </a:r>
            <a:r>
              <a:rPr sz="2600" spc="-204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20">
                <a:solidFill>
                  <a:srgbClr val="1F2021"/>
                </a:solidFill>
                <a:latin typeface="Calibri"/>
                <a:cs typeface="Calibri"/>
              </a:rPr>
              <a:t>fears.</a:t>
            </a:r>
            <a:r>
              <a:rPr sz="2600" spc="-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Fishing</a:t>
            </a:r>
            <a:r>
              <a:rPr sz="2600" spc="-3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15">
                <a:solidFill>
                  <a:srgbClr val="1F2021"/>
                </a:solidFill>
                <a:latin typeface="Calibri"/>
                <a:cs typeface="Calibri"/>
              </a:rPr>
              <a:t>was </a:t>
            </a:r>
            <a:r>
              <a:rPr sz="2600" spc="-5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20">
                <a:solidFill>
                  <a:srgbClr val="1F2021"/>
                </a:solidFill>
                <a:latin typeface="Calibri"/>
                <a:cs typeface="Calibri"/>
              </a:rPr>
              <a:t>prohibited,</a:t>
            </a:r>
            <a:r>
              <a:rPr sz="2600" spc="10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5">
                <a:solidFill>
                  <a:srgbClr val="1F2021"/>
                </a:solidFill>
                <a:latin typeface="Calibri"/>
                <a:cs typeface="Calibri"/>
              </a:rPr>
              <a:t>causing</a:t>
            </a:r>
            <a:r>
              <a:rPr sz="2600" spc="-10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further</a:t>
            </a:r>
            <a:r>
              <a:rPr sz="2600" spc="-8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 spc="-5">
                <a:solidFill>
                  <a:srgbClr val="1F2021"/>
                </a:solidFill>
                <a:latin typeface="Calibri"/>
                <a:cs typeface="Calibri"/>
              </a:rPr>
              <a:t>supply</a:t>
            </a:r>
            <a:r>
              <a:rPr sz="2600" spc="1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1F2021"/>
                </a:solidFill>
                <a:latin typeface="Calibri"/>
                <a:cs typeface="Calibri"/>
              </a:rPr>
              <a:t>shortages.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82150" y="0"/>
            <a:ext cx="2609850" cy="3438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68764" y="3542474"/>
            <a:ext cx="2430780" cy="12274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10100"/>
              </a:lnSpc>
              <a:spcBef>
                <a:spcPts val="45"/>
              </a:spcBef>
            </a:pPr>
            <a:r>
              <a:rPr sz="1800" spc="10">
                <a:solidFill>
                  <a:srgbClr val="0D0D0D"/>
                </a:solidFill>
                <a:latin typeface="Calibri"/>
                <a:cs typeface="Calibri"/>
              </a:rPr>
              <a:t>Memorial </a:t>
            </a:r>
            <a:r>
              <a:rPr sz="1800">
                <a:solidFill>
                  <a:srgbClr val="0D0D0D"/>
                </a:solidFill>
                <a:latin typeface="Calibri"/>
                <a:cs typeface="Calibri"/>
              </a:rPr>
              <a:t>to those </a:t>
            </a:r>
            <a:r>
              <a:rPr sz="1800" spc="15">
                <a:solidFill>
                  <a:srgbClr val="0D0D0D"/>
                </a:solidFill>
                <a:latin typeface="Calibri"/>
                <a:cs typeface="Calibri"/>
              </a:rPr>
              <a:t>killed </a:t>
            </a:r>
            <a:r>
              <a:rPr sz="180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1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1800" spc="-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15">
                <a:solidFill>
                  <a:srgbClr val="0D0D0D"/>
                </a:solidFill>
                <a:latin typeface="Calibri"/>
                <a:cs typeface="Calibri"/>
              </a:rPr>
              <a:t>disabled</a:t>
            </a:r>
            <a:r>
              <a:rPr sz="18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15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1800" spc="-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15">
                <a:solidFill>
                  <a:srgbClr val="0D0D0D"/>
                </a:solidFill>
                <a:latin typeface="Calibri"/>
                <a:cs typeface="Calibri"/>
              </a:rPr>
              <a:t>Bhopal</a:t>
            </a:r>
            <a:r>
              <a:rPr sz="1800" spc="-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10">
                <a:solidFill>
                  <a:srgbClr val="0D0D0D"/>
                </a:solidFill>
                <a:latin typeface="Calibri"/>
                <a:cs typeface="Calibri"/>
              </a:rPr>
              <a:t>by </a:t>
            </a:r>
            <a:r>
              <a:rPr sz="1800" spc="-3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10">
                <a:solidFill>
                  <a:srgbClr val="0D0D0D"/>
                </a:solidFill>
                <a:latin typeface="Calibri"/>
                <a:cs typeface="Calibri"/>
              </a:rPr>
              <a:t>D</a:t>
            </a:r>
            <a:r>
              <a:rPr sz="1800" spc="25">
                <a:solidFill>
                  <a:srgbClr val="0D0D0D"/>
                </a:solidFill>
                <a:latin typeface="Calibri"/>
                <a:cs typeface="Calibri"/>
              </a:rPr>
              <a:t>u</a:t>
            </a:r>
            <a:r>
              <a:rPr sz="1800">
                <a:solidFill>
                  <a:srgbClr val="0D0D0D"/>
                </a:solidFill>
                <a:latin typeface="Calibri"/>
                <a:cs typeface="Calibri"/>
              </a:rPr>
              <a:t>t</a:t>
            </a:r>
            <a:r>
              <a:rPr sz="1800" spc="-20">
                <a:solidFill>
                  <a:srgbClr val="0D0D0D"/>
                </a:solidFill>
                <a:latin typeface="Calibri"/>
                <a:cs typeface="Calibri"/>
              </a:rPr>
              <a:t>c</a:t>
            </a:r>
            <a:r>
              <a:rPr sz="1800">
                <a:solidFill>
                  <a:srgbClr val="0D0D0D"/>
                </a:solidFill>
                <a:latin typeface="Calibri"/>
                <a:cs typeface="Calibri"/>
              </a:rPr>
              <a:t>h </a:t>
            </a:r>
            <a:r>
              <a:rPr sz="1800" u="sng" spc="-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H</a:t>
            </a:r>
            <a:r>
              <a:rPr sz="1800" u="sng" spc="3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o</a:t>
            </a:r>
            <a:r>
              <a:rPr sz="1800" u="sng" spc="3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l</a:t>
            </a:r>
            <a:r>
              <a:rPr sz="1800" u="sng" spc="2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o</a:t>
            </a:r>
            <a:r>
              <a:rPr sz="1800" u="sng" spc="-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c</a:t>
            </a:r>
            <a:r>
              <a:rPr sz="1800" u="sng" spc="3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a</a:t>
            </a:r>
            <a:r>
              <a:rPr sz="1800" u="sng" spc="2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u</a:t>
            </a:r>
            <a:r>
              <a:rPr sz="1800" u="sng" spc="-3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s</a:t>
            </a:r>
            <a:r>
              <a:rPr sz="1800" u="sng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t</a:t>
            </a:r>
            <a:r>
              <a:rPr sz="1800" u="sng" spc="-19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3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s</a:t>
            </a:r>
            <a:r>
              <a:rPr sz="1800" u="sng" spc="2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u</a:t>
            </a:r>
            <a:r>
              <a:rPr sz="1800" u="sng" spc="-3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r</a:t>
            </a:r>
            <a:r>
              <a:rPr sz="1800" u="sng" spc="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v</a:t>
            </a:r>
            <a:r>
              <a:rPr sz="1800" u="sng" spc="3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i</a:t>
            </a:r>
            <a:r>
              <a:rPr sz="1800" u="sng" spc="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v</a:t>
            </a:r>
            <a:r>
              <a:rPr sz="1800" u="sng" spc="2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o</a:t>
            </a:r>
            <a:r>
              <a:rPr sz="1800" u="sng" spc="-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r</a:t>
            </a:r>
            <a:r>
              <a:rPr sz="1800">
                <a:solidFill>
                  <a:srgbClr val="0D0D0D"/>
                </a:solidFill>
                <a:latin typeface="Calibri"/>
                <a:cs typeface="Calibri"/>
              </a:rPr>
              <a:t>-  </a:t>
            </a:r>
            <a:r>
              <a:rPr sz="1800" spc="5">
                <a:solidFill>
                  <a:srgbClr val="0D0D0D"/>
                </a:solidFill>
                <a:latin typeface="Calibri"/>
                <a:cs typeface="Calibri"/>
              </a:rPr>
              <a:t>Ruth</a:t>
            </a:r>
            <a:r>
              <a:rPr sz="1800" spc="-15">
                <a:solidFill>
                  <a:srgbClr val="0D0D0D"/>
                </a:solidFill>
                <a:latin typeface="Calibri"/>
                <a:cs typeface="Calibri"/>
              </a:rPr>
              <a:t> Waterman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44" y="412813"/>
            <a:ext cx="382270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5"/>
              <a:t>C</a:t>
            </a:r>
            <a:r>
              <a:rPr spc="204"/>
              <a:t>O</a:t>
            </a:r>
            <a:r>
              <a:rPr spc="145"/>
              <a:t>N</a:t>
            </a:r>
            <a:r>
              <a:rPr spc="10"/>
              <a:t>CLUSI</a:t>
            </a:r>
            <a:r>
              <a:rPr spc="-40"/>
              <a:t>O</a:t>
            </a:r>
            <a:r>
              <a:rPr spc="165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844" y="1264919"/>
            <a:ext cx="11064875" cy="50996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 indent="-229235">
              <a:lnSpc>
                <a:spcPct val="112599"/>
              </a:lnSpc>
              <a:spcBef>
                <a:spcPts val="55"/>
              </a:spcBef>
              <a:buClr>
                <a:srgbClr val="D18A8A"/>
              </a:buClr>
              <a:buFont typeface="Arial MT"/>
              <a:buChar char="•"/>
              <a:tabLst>
                <a:tab pos="317500" algn="l"/>
                <a:tab pos="318135" algn="l"/>
              </a:tabLst>
            </a:pPr>
            <a:r>
              <a:t>	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official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immediate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death</a:t>
            </a:r>
            <a:r>
              <a:rPr sz="2750" spc="1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toll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was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2,259,</a:t>
            </a:r>
            <a:r>
              <a:rPr sz="2750" spc="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1991,</a:t>
            </a:r>
            <a:r>
              <a:rPr sz="2750" spc="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3,928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deaths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had </a:t>
            </a:r>
            <a:r>
              <a:rPr sz="2750" spc="-6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been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officially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certified.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The Sambhavna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clinic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"estimates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8,000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deaths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during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30">
                <a:solidFill>
                  <a:srgbClr val="0D0D0D"/>
                </a:solidFill>
                <a:latin typeface="Calibri"/>
                <a:cs typeface="Calibri"/>
              </a:rPr>
              <a:t>first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weeks,</a:t>
            </a:r>
            <a:r>
              <a:rPr sz="2750" spc="1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another</a:t>
            </a:r>
            <a:r>
              <a:rPr sz="2750" spc="204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8,000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since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then".</a:t>
            </a:r>
            <a:endParaRPr sz="2750">
              <a:latin typeface="Calibri"/>
              <a:cs typeface="Calibri"/>
            </a:endParaRPr>
          </a:p>
          <a:p>
            <a:pPr marL="241300" marR="705485" indent="-229235">
              <a:lnSpc>
                <a:spcPct val="111500"/>
              </a:lnSpc>
              <a:spcBef>
                <a:spcPts val="98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government</a:t>
            </a:r>
            <a:r>
              <a:rPr sz="2750" u="heavy" spc="10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2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of</a:t>
            </a:r>
            <a:r>
              <a:rPr sz="2750" u="heavy" spc="-4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Madhya</a:t>
            </a:r>
            <a:r>
              <a:rPr sz="2750" u="heavy" spc="14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Pradesh</a:t>
            </a:r>
            <a:r>
              <a:rPr sz="2750" spc="260">
                <a:solidFill>
                  <a:srgbClr val="0D0D0D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confirmed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total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75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3,787</a:t>
            </a:r>
            <a:r>
              <a:rPr sz="2750" spc="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deaths </a:t>
            </a:r>
            <a:r>
              <a:rPr sz="2750" spc="-6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related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gas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release.</a:t>
            </a:r>
            <a:endParaRPr sz="2750">
              <a:latin typeface="Calibri"/>
              <a:cs typeface="Calibri"/>
            </a:endParaRPr>
          </a:p>
          <a:p>
            <a:pPr marL="241300" marR="306705" indent="-229235">
              <a:lnSpc>
                <a:spcPct val="111500"/>
              </a:lnSpc>
              <a:spcBef>
                <a:spcPts val="105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Bhopal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now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has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high</a:t>
            </a:r>
            <a:r>
              <a:rPr sz="2750" spc="1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rates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75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birth</a:t>
            </a:r>
            <a:r>
              <a:rPr sz="2750" spc="1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defects</a:t>
            </a:r>
            <a:r>
              <a:rPr sz="275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records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2750" spc="1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miscarriage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rate </a:t>
            </a:r>
            <a:r>
              <a:rPr sz="2750" spc="-6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7x</a:t>
            </a:r>
            <a:r>
              <a:rPr sz="2750" spc="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higher</a:t>
            </a:r>
            <a:r>
              <a:rPr sz="2750" spc="204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than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national</a:t>
            </a:r>
            <a:r>
              <a:rPr sz="275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average.</a:t>
            </a:r>
            <a:endParaRPr sz="2750">
              <a:latin typeface="Calibri"/>
              <a:cs typeface="Calibri"/>
            </a:endParaRPr>
          </a:p>
          <a:p>
            <a:pPr marL="241300" marR="200025" indent="-229235">
              <a:lnSpc>
                <a:spcPct val="111500"/>
              </a:lnSpc>
              <a:spcBef>
                <a:spcPts val="105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An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estimated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120,000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to </a:t>
            </a:r>
            <a:r>
              <a:rPr sz="2750" spc="15">
                <a:solidFill>
                  <a:srgbClr val="1F2021"/>
                </a:solidFill>
                <a:latin typeface="Calibri"/>
                <a:cs typeface="Calibri"/>
              </a:rPr>
              <a:t>150,000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survivors </a:t>
            </a:r>
            <a:r>
              <a:rPr sz="2750" spc="-25">
                <a:solidFill>
                  <a:srgbClr val="1F2021"/>
                </a:solidFill>
                <a:latin typeface="Calibri"/>
                <a:cs typeface="Calibri"/>
              </a:rPr>
              <a:t>still</a:t>
            </a:r>
            <a:r>
              <a:rPr sz="2750" spc="-2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struggle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1F2021"/>
                </a:solidFill>
                <a:latin typeface="Calibri"/>
                <a:cs typeface="Calibri"/>
              </a:rPr>
              <a:t>with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serious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1F2021"/>
                </a:solidFill>
                <a:latin typeface="Calibri"/>
                <a:cs typeface="Calibri"/>
              </a:rPr>
              <a:t>medical</a:t>
            </a:r>
            <a:r>
              <a:rPr sz="2750" spc="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1F2021"/>
                </a:solidFill>
                <a:latin typeface="Calibri"/>
                <a:cs typeface="Calibri"/>
              </a:rPr>
              <a:t>conditions</a:t>
            </a:r>
            <a:r>
              <a:rPr sz="2750" spc="17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including</a:t>
            </a:r>
            <a:r>
              <a:rPr sz="2750" spc="33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1F2021"/>
                </a:solidFill>
                <a:latin typeface="Calibri"/>
                <a:cs typeface="Calibri"/>
              </a:rPr>
              <a:t>nerve</a:t>
            </a:r>
            <a:r>
              <a:rPr sz="2750" spc="10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1F2021"/>
                </a:solidFill>
                <a:latin typeface="Calibri"/>
                <a:cs typeface="Calibri"/>
              </a:rPr>
              <a:t>damage,</a:t>
            </a:r>
            <a:r>
              <a:rPr sz="2750" spc="114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growth</a:t>
            </a:r>
            <a:r>
              <a:rPr sz="2750" spc="17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problems,</a:t>
            </a:r>
            <a:r>
              <a:rPr sz="2750" spc="26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respiratory </a:t>
            </a:r>
            <a:r>
              <a:rPr sz="2750" spc="-60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1F2021"/>
                </a:solidFill>
                <a:latin typeface="Calibri"/>
                <a:cs typeface="Calibri"/>
              </a:rPr>
              <a:t>issues,</a:t>
            </a:r>
            <a:r>
              <a:rPr sz="2750" spc="254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birth</a:t>
            </a:r>
            <a:r>
              <a:rPr sz="2750" spc="16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1F2021"/>
                </a:solidFill>
                <a:latin typeface="Calibri"/>
                <a:cs typeface="Calibri"/>
              </a:rPr>
              <a:t>defects,</a:t>
            </a:r>
            <a:r>
              <a:rPr sz="2750" spc="254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1F2021"/>
                </a:solidFill>
                <a:latin typeface="Calibri"/>
                <a:cs typeface="Calibri"/>
              </a:rPr>
              <a:t>and</a:t>
            </a:r>
            <a:r>
              <a:rPr sz="2750" spc="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elevated</a:t>
            </a:r>
            <a:r>
              <a:rPr sz="2750" spc="9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1F2021"/>
                </a:solidFill>
                <a:latin typeface="Calibri"/>
                <a:cs typeface="Calibri"/>
              </a:rPr>
              <a:t>rates</a:t>
            </a:r>
            <a:r>
              <a:rPr sz="2750" spc="8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1F2021"/>
                </a:solidFill>
                <a:latin typeface="Calibri"/>
                <a:cs typeface="Calibri"/>
              </a:rPr>
              <a:t>of</a:t>
            </a:r>
            <a:r>
              <a:rPr sz="2750" spc="-4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1F2021"/>
                </a:solidFill>
                <a:latin typeface="Calibri"/>
                <a:cs typeface="Calibri"/>
              </a:rPr>
              <a:t>cancer</a:t>
            </a:r>
            <a:r>
              <a:rPr sz="2750" spc="55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1F2021"/>
                </a:solidFill>
                <a:latin typeface="Calibri"/>
                <a:cs typeface="Calibri"/>
              </a:rPr>
              <a:t>and</a:t>
            </a:r>
            <a:r>
              <a:rPr sz="2750" spc="90">
                <a:solidFill>
                  <a:srgbClr val="1F2021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1F2021"/>
                </a:solidFill>
                <a:latin typeface="Calibri"/>
                <a:cs typeface="Calibri"/>
              </a:rPr>
              <a:t>tuberculosis.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DC49-53EB-3DB3-A8B6-0A63A27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 – 2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701CA-8D5C-44C5-0289-D3B61C4A7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455" y="1950782"/>
            <a:ext cx="11769089" cy="1846659"/>
          </a:xfrm>
        </p:spPr>
        <p:txBody>
          <a:bodyPr/>
          <a:lstStyle/>
          <a:p>
            <a:pPr algn="just"/>
            <a:r>
              <a:rPr lang="en-IN" sz="5400" dirty="0"/>
              <a:t>          The Gulf of Mexico oil spill</a:t>
            </a:r>
          </a:p>
          <a:p>
            <a:pPr algn="just"/>
            <a:r>
              <a:rPr lang="en-IN" sz="5400" dirty="0"/>
              <a:t>                              </a:t>
            </a:r>
            <a:r>
              <a:rPr lang="en-IN" sz="6600" dirty="0"/>
              <a:t>2010</a:t>
            </a:r>
            <a:endParaRPr lang="en-IN" sz="5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921C198-44C3-CB69-BD95-F5B42F172C50}"/>
              </a:ext>
            </a:extLst>
          </p:cNvPr>
          <p:cNvSpPr/>
          <p:nvPr/>
        </p:nvSpPr>
        <p:spPr>
          <a:xfrm>
            <a:off x="4724400" y="2895600"/>
            <a:ext cx="76200" cy="762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F15D066-2ACE-A0D1-CE55-067C5DA623EB}"/>
              </a:ext>
            </a:extLst>
          </p:cNvPr>
          <p:cNvSpPr/>
          <p:nvPr/>
        </p:nvSpPr>
        <p:spPr>
          <a:xfrm>
            <a:off x="6705600" y="2895600"/>
            <a:ext cx="45719" cy="762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534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ACD4F9"/>
            </a:gs>
            <a:gs pos="77000">
              <a:srgbClr val="03495C"/>
            </a:gs>
            <a:gs pos="100000">
              <a:srgbClr val="07242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ubtitle 2">
            <a:extLst>
              <a:ext uri="{FF2B5EF4-FFF2-40B4-BE49-F238E27FC236}">
                <a16:creationId xmlns:a16="http://schemas.microsoft.com/office/drawing/2014/main" id="{C33C7EC6-6121-42AA-9D9F-12FD61F95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5200" y="3422650"/>
            <a:ext cx="5410200" cy="488950"/>
          </a:xfrm>
        </p:spPr>
        <p:txBody>
          <a:bodyPr/>
          <a:lstStyle/>
          <a:p>
            <a:pPr marR="0" algn="l" eaLnBrk="1" hangingPunct="1"/>
            <a:r>
              <a:rPr lang="en-US" altLang="en-US">
                <a:latin typeface="Bahnschrift Condensed" panose="020B0502040204020203" pitchFamily="34" charset="0"/>
              </a:rPr>
              <a:t>THE HORRIFIC INDUSTRIAL DISASTER</a:t>
            </a:r>
            <a:endParaRPr lang="en-CA" altLang="en-US">
              <a:latin typeface="Bahnschrift Condensed" panose="020B0502040204020203" pitchFamily="34" charset="0"/>
            </a:endParaRPr>
          </a:p>
        </p:txBody>
      </p:sp>
      <p:pic>
        <p:nvPicPr>
          <p:cNvPr id="6147" name="Picture 6" descr="ethics6.jpg">
            <a:extLst>
              <a:ext uri="{FF2B5EF4-FFF2-40B4-BE49-F238E27FC236}">
                <a16:creationId xmlns:a16="http://schemas.microsoft.com/office/drawing/2014/main" id="{654085AA-2A01-4E20-A9B0-CA9373A7B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88"/>
          <a:stretch>
            <a:fillRect/>
          </a:stretch>
        </p:blipFill>
        <p:spPr bwMode="auto">
          <a:xfrm>
            <a:off x="381000" y="990600"/>
            <a:ext cx="28194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6D120-FE1B-4BAC-9E1D-E8886501D310}"/>
              </a:ext>
            </a:extLst>
          </p:cNvPr>
          <p:cNvSpPr/>
          <p:nvPr/>
        </p:nvSpPr>
        <p:spPr>
          <a:xfrm>
            <a:off x="3352800" y="990600"/>
            <a:ext cx="6057900" cy="221599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4600" b="1">
                <a:ln w="22225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2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WHAT SHOULD BP HAVE DONE BEFORE AND AFTER </a:t>
            </a:r>
            <a:r>
              <a:rPr lang="en-US" sz="4600" b="1">
                <a:ln w="22225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reflection blurRad="165100" stA="66000" endPos="39000" dir="5400000" sy="-100000" algn="bl" rotWithShape="0"/>
                </a:effectLst>
                <a:latin typeface="Impact" panose="020B0806030902050204" pitchFamily="34" charset="0"/>
                <a:cs typeface="Calibri" panose="020F0502020204030204" pitchFamily="34" charset="0"/>
              </a:rPr>
              <a:t>The Gulf Disaster </a:t>
            </a:r>
            <a:r>
              <a:rPr lang="en-US" sz="4600" b="1">
                <a:ln w="22225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2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ubtitle 2">
            <a:extLst>
              <a:ext uri="{FF2B5EF4-FFF2-40B4-BE49-F238E27FC236}">
                <a16:creationId xmlns:a16="http://schemas.microsoft.com/office/drawing/2014/main" id="{6E941EE3-C9C6-4BFC-BB10-00E2F1245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600" y="2743200"/>
            <a:ext cx="3505200" cy="411163"/>
          </a:xfrm>
        </p:spPr>
        <p:txBody>
          <a:bodyPr/>
          <a:lstStyle/>
          <a:p>
            <a:pPr marR="0" algn="ctr" eaLnBrk="1" hangingPunct="1"/>
            <a:r>
              <a:rPr lang="en-US" altLang="en-US" sz="3200" dirty="0">
                <a:latin typeface="Bahnschrift SemiBold" panose="020B0502040204020203" pitchFamily="34" charset="0"/>
                <a:cs typeface="Calibri" panose="020F0502020204030204" pitchFamily="34" charset="0"/>
              </a:rPr>
              <a:t>PRESENTED BY GROUP A</a:t>
            </a:r>
            <a:endParaRPr lang="en-CA" altLang="en-US" sz="3200" dirty="0">
              <a:latin typeface="Bahnschrift SemiBold" panose="020B0502040204020203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9060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  <a:endParaRPr lang="en-US" sz="32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57400"/>
            <a:ext cx="10287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Narrow" panose="020B0606020202030204" pitchFamily="34" charset="0"/>
              </a:rPr>
              <a:t>We would like to express our deepest gratitude to everyone who contributed to the successful completion of </a:t>
            </a: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this group </a:t>
            </a:r>
            <a:r>
              <a:rPr lang="en-US" sz="2400" dirty="0">
                <a:solidFill>
                  <a:schemeClr val="bg1"/>
                </a:solidFill>
                <a:latin typeface="Arial Narrow" panose="020B0606020202030204" pitchFamily="34" charset="0"/>
              </a:rPr>
              <a:t>project. This endeavor was made possible through the collaborative efforts </a:t>
            </a: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hardwork</a:t>
            </a: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and </a:t>
            </a:r>
            <a:r>
              <a:rPr lang="en-US" sz="2400" dirty="0">
                <a:solidFill>
                  <a:schemeClr val="bg1"/>
                </a:solidFill>
                <a:latin typeface="Arial Narrow" panose="020B0606020202030204" pitchFamily="34" charset="0"/>
              </a:rPr>
              <a:t>dedication of each team member</a:t>
            </a: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We would also like to thank our SST teacher Dr. Praveen Hamid who gave us this golden </a:t>
            </a:r>
            <a:r>
              <a:rPr lang="en-US" sz="24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oppourtunity</a:t>
            </a: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to make this project.</a:t>
            </a:r>
          </a:p>
          <a:p>
            <a:endParaRPr lang="en-US" sz="2400" b="1" u="sng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692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34C9CAF6-48BF-4F86-9797-05C019F9C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/>
              <a:t>AGENDA</a:t>
            </a:r>
            <a:endParaRPr lang="en-CA" alt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5630C-A612-456D-9A1C-E0F72ABC5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600200"/>
            <a:ext cx="4572000" cy="5257800"/>
          </a:xfrm>
        </p:spPr>
        <p:txBody>
          <a:bodyPr>
            <a:normAutofit fontScale="70000" lnSpcReduction="20000"/>
          </a:bodyPr>
          <a:lstStyle/>
          <a:p>
            <a:pPr marL="274320" indent="-274320" eaLnBrk="1" fontAlgn="auto" hangingPunct="1">
              <a:lnSpc>
                <a:spcPct val="150000"/>
              </a:lnSpc>
              <a:spcAft>
                <a:spcPct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>
                <a:latin typeface="Arial" pitchFamily="34" charset="0"/>
                <a:cs typeface="Arial" pitchFamily="34" charset="0"/>
              </a:rPr>
              <a:t>Overview of BP and the Gulf disaster</a:t>
            </a:r>
          </a:p>
          <a:p>
            <a:pPr marL="274320" indent="-274320" eaLnBrk="1" fontAlgn="auto" hangingPunct="1">
              <a:lnSpc>
                <a:spcPct val="150000"/>
              </a:lnSpc>
              <a:spcAft>
                <a:spcPct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 err="1">
                <a:latin typeface="Arial" pitchFamily="34" charset="0"/>
                <a:cs typeface="Arial" pitchFamily="34" charset="0"/>
              </a:rPr>
              <a:t>Ryskin’s Methane Extinction Theory</a:t>
            </a:r>
          </a:p>
          <a:p>
            <a:pPr marL="274320" indent="-274320" eaLnBrk="1" fontAlgn="auto" hangingPunct="1">
              <a:lnSpc>
                <a:spcPct val="150000"/>
              </a:lnSpc>
              <a:spcAft>
                <a:spcPct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>
                <a:latin typeface="Arial" pitchFamily="34" charset="0"/>
                <a:cs typeface="Arial" pitchFamily="34" charset="0"/>
              </a:rPr>
              <a:t>Before</a:t>
            </a:r>
          </a:p>
          <a:p>
            <a:pPr marL="640080" lvl="1" indent="-246888" eaLnBrk="1" fontAlgn="auto" hangingPunct="1">
              <a:lnSpc>
                <a:spcPct val="150000"/>
              </a:lnSpc>
              <a:spcAft>
                <a:spcPct val="0"/>
              </a:spcAft>
              <a:buFont typeface="Wingdings 2"/>
              <a:buChar char=""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BP’s Action</a:t>
            </a:r>
          </a:p>
          <a:p>
            <a:pPr marL="640080" lvl="1" indent="-246888" eaLnBrk="1" fontAlgn="auto" hangingPunct="1">
              <a:lnSpc>
                <a:spcPct val="150000"/>
              </a:lnSpc>
              <a:spcAft>
                <a:spcPct val="0"/>
              </a:spcAft>
              <a:buFont typeface="Wingdings 2"/>
              <a:buChar char=""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Ethical Issues</a:t>
            </a:r>
          </a:p>
          <a:p>
            <a:pPr marL="640080" lvl="1" indent="-246888" eaLnBrk="1" fontAlgn="auto" hangingPunct="1">
              <a:lnSpc>
                <a:spcPct val="150000"/>
              </a:lnSpc>
              <a:spcAft>
                <a:spcPct val="0"/>
              </a:spcAft>
              <a:buFont typeface="Wingdings 2"/>
              <a:buChar char=""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Alternatives</a:t>
            </a:r>
          </a:p>
          <a:p>
            <a:pPr marL="640080" lvl="1" indent="-246888" eaLnBrk="1" fontAlgn="auto" hangingPunct="1">
              <a:lnSpc>
                <a:spcPct val="150000"/>
              </a:lnSpc>
              <a:spcAft>
                <a:spcPct val="0"/>
              </a:spcAft>
              <a:buFont typeface="Wingdings 2"/>
              <a:buChar char=""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Recommendations</a:t>
            </a:r>
          </a:p>
          <a:p>
            <a:pPr marL="274320" indent="-274320" eaLnBrk="1" fontAlgn="auto" hangingPunct="1">
              <a:lnSpc>
                <a:spcPct val="150000"/>
              </a:lnSpc>
              <a:spcAft>
                <a:spcPct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>
                <a:latin typeface="Arial" pitchFamily="34" charset="0"/>
                <a:cs typeface="Arial" pitchFamily="34" charset="0"/>
              </a:rPr>
              <a:t>After</a:t>
            </a:r>
          </a:p>
          <a:p>
            <a:pPr marL="640080" lvl="1" indent="-246888" eaLnBrk="1" fontAlgn="auto" hangingPunct="1">
              <a:lnSpc>
                <a:spcPct val="150000"/>
              </a:lnSpc>
              <a:spcAft>
                <a:spcPct val="0"/>
              </a:spcAft>
              <a:buFont typeface="Wingdings 2"/>
              <a:buChar char=""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BP’s Action</a:t>
            </a:r>
          </a:p>
          <a:p>
            <a:pPr marL="640080" lvl="1" indent="-246888" eaLnBrk="1" fontAlgn="auto" hangingPunct="1">
              <a:lnSpc>
                <a:spcPct val="150000"/>
              </a:lnSpc>
              <a:spcAft>
                <a:spcPct val="0"/>
              </a:spcAft>
              <a:buFont typeface="Wingdings 2"/>
              <a:buChar char=""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Ethical Issues</a:t>
            </a:r>
          </a:p>
          <a:p>
            <a:pPr marL="640080" lvl="1" indent="-246888" eaLnBrk="1" fontAlgn="auto" hangingPunct="1">
              <a:lnSpc>
                <a:spcPct val="150000"/>
              </a:lnSpc>
              <a:spcAft>
                <a:spcPct val="0"/>
              </a:spcAft>
              <a:buFont typeface="Wingdings 2"/>
              <a:buChar char=""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Alternatives</a:t>
            </a:r>
          </a:p>
          <a:p>
            <a:pPr marL="640080" lvl="1" indent="-246888" eaLnBrk="1" fontAlgn="auto" hangingPunct="1">
              <a:lnSpc>
                <a:spcPct val="150000"/>
              </a:lnSpc>
              <a:spcAft>
                <a:spcPct val="0"/>
              </a:spcAft>
              <a:buFont typeface="Wingdings 2"/>
              <a:buChar char=""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Recommendations</a:t>
            </a:r>
          </a:p>
          <a:p>
            <a:pPr marL="274320" indent="-274320" eaLnBrk="1" fontAlgn="auto" hangingPunct="1">
              <a:lnSpc>
                <a:spcPct val="150000"/>
              </a:lnSpc>
              <a:spcAft>
                <a:spcPct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>
                <a:latin typeface="Arial" pitchFamily="34" charset="0"/>
                <a:cs typeface="Arial" pitchFamily="34" charset="0"/>
              </a:rPr>
              <a:t>Conclusion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>
            <a:extLst>
              <a:ext uri="{FF2B5EF4-FFF2-40B4-BE49-F238E27FC236}">
                <a16:creationId xmlns:a16="http://schemas.microsoft.com/office/drawing/2014/main" id="{AA4ACDC3-25BF-413E-8571-AD4F0291C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400" y="-101600"/>
            <a:ext cx="12344400" cy="773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4">
            <a:extLst>
              <a:ext uri="{FF2B5EF4-FFF2-40B4-BE49-F238E27FC236}">
                <a16:creationId xmlns:a16="http://schemas.microsoft.com/office/drawing/2014/main" id="{E51816EE-9579-49B5-889A-446B1B61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0"/>
            <a:ext cx="12344400" cy="7632700"/>
          </a:xfrm>
          <a:prstGeom prst="rect">
            <a:avLst/>
          </a:prstGeom>
          <a:solidFill>
            <a:srgbClr val="000000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				  </a:t>
            </a:r>
          </a:p>
          <a:p>
            <a:pPr eaLnBrk="1" hangingPunct="1"/>
            <a:r>
              <a:rPr lang="en-US" altLang="en-US" dirty="0"/>
              <a:t>			      </a:t>
            </a:r>
            <a:r>
              <a:rPr lang="en-US" altLang="en-US" dirty="0" smtClean="0"/>
              <a:t>	        </a:t>
            </a:r>
            <a:r>
              <a:rPr lang="en-US" altLang="en-US" sz="4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BRITISH </a:t>
            </a:r>
            <a:r>
              <a:rPr lang="en-US" altLang="en-US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PETROLEUM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6743E0F0-2852-40B7-8B04-8D14402B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8229600" cy="1143000"/>
          </a:xfrm>
        </p:spPr>
        <p:txBody>
          <a:bodyPr/>
          <a:lstStyle/>
          <a:p>
            <a:pPr algn="r" eaLnBrk="1" hangingPunct="1"/>
            <a:r>
              <a:rPr lang="en-US" altLang="en-US"/>
              <a:t>British Petroleum</a:t>
            </a:r>
            <a:endParaRPr lang="en-CA" altLang="en-US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074522A5-6F04-4E18-90A4-154C42CD7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5163"/>
            <a:ext cx="3810000" cy="4465637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itchFamily="34" charset="0"/>
                <a:cs typeface="Calibri" panose="020F0502020204030204" pitchFamily="34" charset="0"/>
              </a:rPr>
              <a:t>BP is a global oil and gas company</a:t>
            </a:r>
          </a:p>
          <a:p>
            <a:pPr eaLnBrk="1" hangingPunct="1"/>
            <a:endParaRPr lang="en-US" altLang="en-US" sz="2400">
              <a:latin typeface="Calibri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en-US" sz="2400">
                <a:latin typeface="Calibri" pitchFamily="34" charset="0"/>
                <a:cs typeface="Calibri" panose="020F0502020204030204" pitchFamily="34" charset="0"/>
              </a:rPr>
              <a:t>Fourth largest company in the world</a:t>
            </a:r>
          </a:p>
          <a:p>
            <a:pPr eaLnBrk="1" hangingPunct="1"/>
            <a:endParaRPr lang="en-US" altLang="en-US" sz="2400">
              <a:latin typeface="Calibri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en-US" sz="2400">
                <a:latin typeface="Calibri" pitchFamily="34" charset="0"/>
                <a:cs typeface="Calibri" panose="020F0502020204030204" pitchFamily="34" charset="0"/>
              </a:rPr>
              <a:t>BP operates in over 80 countries producing about 3.8 million barrels of oil per day servicing 22400 stations </a:t>
            </a:r>
            <a:endParaRPr lang="en-CA" altLang="en-US" sz="2400">
              <a:latin typeface="Calibri" pitchFamily="34" charset="0"/>
              <a:cs typeface="Calibri" panose="020F0502020204030204" pitchFamily="34" charset="0"/>
            </a:endParaRPr>
          </a:p>
        </p:txBody>
      </p:sp>
      <p:pic>
        <p:nvPicPr>
          <p:cNvPr id="12292" name="Picture 2" descr="File:BP Bourke Street.jpg">
            <a:hlinkClick r:id="rId3"/>
            <a:extLst>
              <a:ext uri="{FF2B5EF4-FFF2-40B4-BE49-F238E27FC236}">
                <a16:creationId xmlns:a16="http://schemas.microsoft.com/office/drawing/2014/main" id="{F30B1C4A-D4CB-4451-9E59-07E587E0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2819400"/>
            <a:ext cx="4114800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D9B50AFF-DF4E-498F-A553-80EBA238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9738"/>
            <a:ext cx="8229600" cy="1143000"/>
          </a:xfrm>
        </p:spPr>
        <p:txBody>
          <a:bodyPr/>
          <a:lstStyle/>
          <a:p>
            <a:pPr algn="r" eaLnBrk="1" hangingPunct="1"/>
            <a:r>
              <a:rPr lang="en-US" altLang="en-US"/>
              <a:t>Gulf Disaster</a:t>
            </a:r>
            <a:endParaRPr lang="en-CA" altLang="en-US"/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1D28755A-40F5-4C97-9148-C9921F60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22425"/>
            <a:ext cx="8229600" cy="4389438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itchFamily="34" charset="0"/>
                <a:cs typeface="Arial" pitchFamily="34" charset="0"/>
              </a:rPr>
              <a:t>On April 20, 2010, there was a explosion on BP’s drilling rig </a:t>
            </a:r>
            <a:r>
              <a:rPr lang="en-US" altLang="en-US" i="1" dirty="0">
                <a:latin typeface="Arial" pitchFamily="34" charset="0"/>
                <a:cs typeface="Arial" pitchFamily="34" charset="0"/>
              </a:rPr>
              <a:t>“Deepwater Horizon” 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in the Gulf of Mexico, near Louisiana</a:t>
            </a:r>
          </a:p>
          <a:p>
            <a:pPr eaLnBrk="1" hangingPunct="1"/>
            <a:endParaRPr lang="en-US" altLang="en-US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 dirty="0">
                <a:latin typeface="Arial" pitchFamily="34" charset="0"/>
                <a:cs typeface="Arial" pitchFamily="34" charset="0"/>
              </a:rPr>
              <a:t>The oil spill caused </a:t>
            </a:r>
            <a:r>
              <a:rPr lang="en-CA" altLang="en-US" dirty="0">
                <a:latin typeface="Arial" pitchFamily="34" charset="0"/>
                <a:cs typeface="Arial" pitchFamily="34" charset="0"/>
              </a:rPr>
              <a:t>the second largest environment disaster in U.S. history</a:t>
            </a:r>
          </a:p>
          <a:p>
            <a:pPr eaLnBrk="1" hangingPunct="1"/>
            <a:endParaRPr lang="en-US" altLang="en-US" dirty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CA" altLang="en-US" dirty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altLang="en-US" dirty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CA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40" name="Picture 3" descr="C:\Users\ATI\Desktop\800px-Deepwater_Horizon_offshore_drilling_unit_on_fire_2010[1].jpg">
            <a:extLst>
              <a:ext uri="{FF2B5EF4-FFF2-40B4-BE49-F238E27FC236}">
                <a16:creationId xmlns:a16="http://schemas.microsoft.com/office/drawing/2014/main" id="{0A2ABFEE-DABA-441B-9643-D63478D60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4427538"/>
            <a:ext cx="739140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3E98D6-5F4D-4E15-B730-BF4DDBC43CB3}"/>
              </a:ext>
            </a:extLst>
          </p:cNvPr>
          <p:cNvSpPr/>
          <p:nvPr/>
        </p:nvSpPr>
        <p:spPr>
          <a:xfrm>
            <a:off x="8534400" y="5334000"/>
            <a:ext cx="3810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536FD02A-8556-4D9C-AD1C-D5768900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8229600" cy="1143000"/>
          </a:xfrm>
        </p:spPr>
        <p:txBody>
          <a:bodyPr/>
          <a:lstStyle/>
          <a:p>
            <a:pPr algn="r" eaLnBrk="1" hangingPunct="1"/>
            <a:r>
              <a:rPr lang="en-US" altLang="en-US"/>
              <a:t>Additional Info</a:t>
            </a:r>
            <a:endParaRPr lang="en-CA" altLang="en-US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6074756C-37B2-4610-9DF1-5DDBD7103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24000"/>
            <a:ext cx="4267200" cy="4922838"/>
          </a:xfrm>
        </p:spPr>
        <p:txBody>
          <a:bodyPr/>
          <a:lstStyle/>
          <a:p>
            <a:pPr eaLnBrk="1" hangingPunct="1"/>
            <a:r>
              <a:rPr lang="en-US" altLang="en-US" sz="2200">
                <a:latin typeface="Arial" pitchFamily="34" charset="0"/>
                <a:cs typeface="Arial" pitchFamily="34" charset="0"/>
              </a:rPr>
              <a:t>The well was officially sealed 19 September 2010               (5 Months)</a:t>
            </a:r>
          </a:p>
          <a:p>
            <a:pPr eaLnBrk="1" hangingPunct="1"/>
            <a:endParaRPr lang="en-US" altLang="en-US" sz="220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 sz="2200">
                <a:latin typeface="Arial" pitchFamily="34" charset="0"/>
                <a:cs typeface="Arial" pitchFamily="34" charset="0"/>
              </a:rPr>
              <a:t>Total of about 4,900,000 barrels (</a:t>
            </a:r>
            <a:r>
              <a:rPr lang="en-CA" altLang="en-US" sz="2200">
                <a:latin typeface="Arial" pitchFamily="34" charset="0"/>
                <a:cs typeface="Arial" pitchFamily="34" charset="0"/>
              </a:rPr>
              <a:t>779,794,828L), peaking 62,000 barrels per day </a:t>
            </a:r>
            <a:r>
              <a:rPr lang="en-US" altLang="en-US" sz="2200">
                <a:latin typeface="Arial" pitchFamily="34" charset="0"/>
                <a:cs typeface="Arial" pitchFamily="34" charset="0"/>
              </a:rPr>
              <a:t>were spilled. Crude oil is at about $100 per barrel</a:t>
            </a:r>
          </a:p>
          <a:p>
            <a:pPr eaLnBrk="1" hangingPunct="1"/>
            <a:endParaRPr lang="en-US" altLang="en-US" sz="220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 sz="2200">
                <a:latin typeface="Arial" pitchFamily="34" charset="0"/>
                <a:cs typeface="Arial" pitchFamily="34" charset="0"/>
              </a:rPr>
              <a:t>An area of 180,000km squared was covered affecting 50% of the 16,000 species in the Gulf of Mexico</a:t>
            </a:r>
            <a:endParaRPr lang="en-CA" altLang="en-US" sz="220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altLang="en-US" sz="220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CA" altLang="en-US" sz="22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8" name="Picture 2" descr="C:\Users\ATI\Desktop\untitled.bmp">
            <a:extLst>
              <a:ext uri="{FF2B5EF4-FFF2-40B4-BE49-F238E27FC236}">
                <a16:creationId xmlns:a16="http://schemas.microsoft.com/office/drawing/2014/main" id="{597B6275-8DF6-40FE-B03A-A72DD92F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1905000"/>
            <a:ext cx="37782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3">
            <a:extLst>
              <a:ext uri="{FF2B5EF4-FFF2-40B4-BE49-F238E27FC236}">
                <a16:creationId xmlns:a16="http://schemas.microsoft.com/office/drawing/2014/main" id="{4504BFD3-4C45-4AB6-8BC9-68C08EF45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943600"/>
            <a:ext cx="3778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Birds covered in crude oil</a:t>
            </a:r>
            <a:endParaRPr lang="en-CA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B3D6D-70FC-46E3-90B0-4519A1D36F3D}"/>
              </a:ext>
            </a:extLst>
          </p:cNvPr>
          <p:cNvSpPr/>
          <p:nvPr/>
        </p:nvSpPr>
        <p:spPr>
          <a:xfrm>
            <a:off x="5791200" y="63246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23A4F2D-5134-4068-A167-76871D12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zh-CN">
                <a:ea typeface="宋体" panose="02010600030101010101" pitchFamily="2" charset="-122"/>
              </a:rPr>
              <a:t>Stakeholders</a:t>
            </a:r>
            <a:endParaRPr lang="en-CA" altLang="zh-CN">
              <a:ea typeface="宋体" panose="02010600030101010101" pitchFamily="2" charset="-122"/>
            </a:endParaRP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0905D91F-FE4D-4F49-B52C-2B65BD9125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E632E24-8C5B-4829-A91A-CCC603481B82}"/>
              </a:ext>
            </a:extLst>
          </p:cNvPr>
          <p:cNvSpPr/>
          <p:nvPr/>
        </p:nvSpPr>
        <p:spPr>
          <a:xfrm>
            <a:off x="5943600" y="59436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B6DE3A6A-C022-4F2A-AB3B-DDD576B8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The Hidden Problem</a:t>
            </a:r>
            <a:endParaRPr lang="en-CA" altLang="en-US"/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2A2EA08F-1F8A-4669-964E-DBF105B6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Ryskin theorized that:</a:t>
            </a:r>
          </a:p>
          <a:p>
            <a:pPr eaLnBrk="1" hangingPunct="1"/>
            <a:endParaRPr lang="en-CA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“251 million years ago a mammoth undersea methane bubble caused massive explosions. This poisoned the atmosphere and destroyed more than 96 percent of all life on Earth”</a:t>
            </a:r>
          </a:p>
          <a:p>
            <a:pPr eaLnBrk="1" hangingPunct="1"/>
            <a:endParaRPr lang="en-CA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“55 million years later another methane bubble ruptured causing more mass extinctions”</a:t>
            </a:r>
          </a:p>
          <a:p>
            <a:pPr eaLnBrk="1" hangingPunct="1"/>
            <a:endParaRPr lang="en-CA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6EBF17-3D9F-4740-854D-30EF0DF27E2E}"/>
              </a:ext>
            </a:extLst>
          </p:cNvPr>
          <p:cNvSpPr/>
          <p:nvPr/>
        </p:nvSpPr>
        <p:spPr>
          <a:xfrm>
            <a:off x="5715000" y="58674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CFB79C02-F76E-41BE-AFA8-BD0C9F9E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The Hidden Problem</a:t>
            </a:r>
            <a:endParaRPr lang="en-CA" altLang="en-US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B3C6BEC8-40EA-4683-92E4-2C48673F9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/>
            <a:endParaRPr lang="en-CA" altLang="en-US">
              <a:latin typeface="Arial" pitchFamily="34" charset="0"/>
              <a:cs typeface="Arial" pitchFamily="34" charset="0"/>
            </a:endParaRPr>
          </a:p>
          <a:p>
            <a:pPr algn="ctr"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Ryskin’s methane extinction theory states that “</a:t>
            </a:r>
            <a:r>
              <a:rPr lang="en-CA" altLang="en-US" i="1">
                <a:latin typeface="Arial" pitchFamily="34" charset="0"/>
                <a:cs typeface="Arial" pitchFamily="34" charset="0"/>
              </a:rPr>
              <a:t>BP’s Deepwater Horizon drilling operation may have triggered an irreversible, cascading geological Apocalypse that will culminate with the first mass extinction of life on Earth in many millions of years</a:t>
            </a:r>
            <a:r>
              <a:rPr lang="en-CA" altLang="en-US">
                <a:latin typeface="Arial" pitchFamily="34" charset="0"/>
                <a:cs typeface="Arial" pitchFamily="34" charset="0"/>
              </a:rPr>
              <a:t>.” </a:t>
            </a:r>
            <a:br>
              <a:rPr lang="en-CA" altLang="en-US">
                <a:latin typeface="Arial" pitchFamily="34" charset="0"/>
                <a:cs typeface="Arial" pitchFamily="34" charset="0"/>
              </a:rPr>
            </a:br>
            <a:r>
              <a:rPr lang="en-CA" altLang="en-US">
                <a:latin typeface="Arial" pitchFamily="34" charset="0"/>
                <a:cs typeface="Arial" pitchFamily="34" charset="0"/>
              </a:rPr>
              <a:t/>
            </a:r>
            <a:br>
              <a:rPr lang="en-CA" altLang="en-US">
                <a:latin typeface="Arial" pitchFamily="34" charset="0"/>
                <a:cs typeface="Arial" pitchFamily="34" charset="0"/>
              </a:rPr>
            </a:br>
            <a:endParaRPr lang="en-CA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040F0F-9B1A-41AD-AA50-BD44EDC88484}"/>
              </a:ext>
            </a:extLst>
          </p:cNvPr>
          <p:cNvSpPr/>
          <p:nvPr/>
        </p:nvSpPr>
        <p:spPr>
          <a:xfrm>
            <a:off x="5334000" y="5486400"/>
            <a:ext cx="4191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BACD4AE-D3A6-4A37-8D16-6EE04940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The Hidden Problem</a:t>
            </a:r>
            <a:endParaRPr lang="en-CA" altLang="en-US"/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D1B8D453-0B71-4B4F-83BD-32817C1A2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“The oceans periodically produce massive eruptions of explosive methane gas. However small amounts are never noticeable.”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“BP drilled down miles into a geologically unstable region and may have set the stage for the eventual premature release of a methane mega-bubble.”</a:t>
            </a:r>
            <a:br>
              <a:rPr lang="en-CA" altLang="en-US">
                <a:latin typeface="Arial" pitchFamily="34" charset="0"/>
                <a:cs typeface="Arial" pitchFamily="34" charset="0"/>
              </a:rPr>
            </a:br>
            <a:endParaRPr lang="en-CA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1DFC97-3E0F-4C04-A501-62ECDEB30A14}"/>
              </a:ext>
            </a:extLst>
          </p:cNvPr>
          <p:cNvSpPr/>
          <p:nvPr/>
        </p:nvSpPr>
        <p:spPr>
          <a:xfrm>
            <a:off x="5029200" y="5410200"/>
            <a:ext cx="4495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390AAC55-BF88-4D39-B1C8-69610603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The Hidden Problem</a:t>
            </a:r>
            <a:endParaRPr lang="en-CA" altLang="en-US"/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D5859158-42E5-489C-9DBA-65F98BE0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“Methane levels in the water are now calculated as being almost one million times higher than normal.”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“If a mega methane bubble ruptures any life near the epicenter will die instantly.”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“Next, the ocean bottom would collapse, causing major tsunamis.”</a:t>
            </a:r>
            <a:endParaRPr lang="en-CA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84E277-99BD-4B44-99A0-279CA1331E27}"/>
              </a:ext>
            </a:extLst>
          </p:cNvPr>
          <p:cNvSpPr/>
          <p:nvPr/>
        </p:nvSpPr>
        <p:spPr>
          <a:xfrm>
            <a:off x="5486400" y="5410200"/>
            <a:ext cx="40386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4412" y="1852548"/>
            <a:ext cx="4610100" cy="22098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83185" marR="1101090">
              <a:lnSpc>
                <a:spcPct val="100299"/>
              </a:lnSpc>
              <a:spcBef>
                <a:spcPts val="935"/>
              </a:spcBef>
            </a:pPr>
            <a:r>
              <a:rPr b="1">
                <a:solidFill>
                  <a:srgbClr val="0D0D0D"/>
                </a:solidFill>
                <a:latin typeface="Calibri"/>
                <a:cs typeface="Calibri"/>
              </a:rPr>
              <a:t>OVERVIEW</a:t>
            </a:r>
            <a:r>
              <a:rPr b="1" spc="-2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b="1" spc="15">
                <a:solidFill>
                  <a:srgbClr val="0D0D0D"/>
                </a:solidFill>
                <a:latin typeface="Calibri"/>
                <a:cs typeface="Calibri"/>
              </a:rPr>
              <a:t>ON </a:t>
            </a:r>
            <a:r>
              <a:rPr b="1" spc="-9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b="1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b="1" spc="-40">
                <a:solidFill>
                  <a:srgbClr val="0D0D0D"/>
                </a:solidFill>
                <a:latin typeface="Calibri"/>
                <a:cs typeface="Calibri"/>
              </a:rPr>
              <a:t>BHOPAL </a:t>
            </a:r>
            <a:r>
              <a:rPr b="1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b="1" spc="30">
                <a:solidFill>
                  <a:srgbClr val="0D0D0D"/>
                </a:solidFill>
                <a:latin typeface="Calibri"/>
                <a:cs typeface="Calibri"/>
              </a:rPr>
              <a:t>GAS</a:t>
            </a:r>
            <a:r>
              <a:rPr b="1" spc="-1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b="1" spc="-20">
                <a:solidFill>
                  <a:srgbClr val="0D0D0D"/>
                </a:solidFill>
                <a:latin typeface="Calibri"/>
                <a:cs typeface="Calibri"/>
              </a:rPr>
              <a:t>TRAGEDY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4412" y="4462526"/>
            <a:ext cx="4953000" cy="8001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185">
              <a:lnSpc>
                <a:spcPct val="100000"/>
              </a:lnSpc>
              <a:spcBef>
                <a:spcPts val="310"/>
              </a:spcBef>
            </a:pPr>
            <a:r>
              <a:rPr sz="2150" b="1" spc="-65">
                <a:solidFill>
                  <a:srgbClr val="FFFFFF"/>
                </a:solidFill>
                <a:latin typeface="Tahoma"/>
                <a:cs typeface="Tahoma"/>
              </a:rPr>
              <a:t>BIGGEST</a:t>
            </a:r>
            <a:r>
              <a:rPr sz="2150" b="1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50" b="1" spc="-95">
                <a:solidFill>
                  <a:srgbClr val="FFFFFF"/>
                </a:solidFill>
                <a:latin typeface="Tahoma"/>
                <a:cs typeface="Tahoma"/>
              </a:rPr>
              <a:t>INDUSTRIAL</a:t>
            </a:r>
            <a:r>
              <a:rPr sz="2150" b="1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50" b="1" spc="-75">
                <a:solidFill>
                  <a:srgbClr val="FFFFFF"/>
                </a:solidFill>
                <a:latin typeface="Tahoma"/>
                <a:cs typeface="Tahoma"/>
              </a:rPr>
              <a:t>DISASTER</a:t>
            </a:r>
            <a:r>
              <a:rPr sz="2150" b="1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50" b="1" spc="-15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2150">
              <a:latin typeface="Tahoma"/>
              <a:cs typeface="Tahoma"/>
            </a:endParaRPr>
          </a:p>
          <a:p>
            <a:pPr marL="83185">
              <a:lnSpc>
                <a:spcPct val="100000"/>
              </a:lnSpc>
              <a:spcBef>
                <a:spcPts val="50"/>
              </a:spcBef>
            </a:pPr>
            <a:r>
              <a:rPr sz="2150" b="1" spc="-70">
                <a:solidFill>
                  <a:srgbClr val="FFFFFF"/>
                </a:solidFill>
                <a:latin typeface="Tahoma"/>
                <a:cs typeface="Tahoma"/>
              </a:rPr>
              <a:t>HISTORY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A9B551B1-6A88-4317-8B8A-9A008136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2913"/>
            <a:ext cx="8229600" cy="1143000"/>
          </a:xfrm>
        </p:spPr>
        <p:txBody>
          <a:bodyPr/>
          <a:lstStyle/>
          <a:p>
            <a:pPr algn="r" eaLnBrk="1" hangingPunct="1"/>
            <a:r>
              <a:rPr lang="en-CA" altLang="en-US"/>
              <a:t>What caused the explosion?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BBF34D1D-02FF-4F48-8CF3-473473CB5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05000"/>
            <a:ext cx="3657600" cy="43894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pitchFamily="34" charset="0"/>
                <a:cs typeface="Arial" pitchFamily="34" charset="0"/>
              </a:rPr>
              <a:t>Abnormal pressure caused a methane bubble</a:t>
            </a: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en-US" sz="240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pitchFamily="34" charset="0"/>
                <a:cs typeface="Arial" pitchFamily="34" charset="0"/>
              </a:rPr>
              <a:t>Methane gas escaped from the well and ignited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pitchFamily="34" charset="0"/>
                <a:cs typeface="Arial" pitchFamily="34" charset="0"/>
              </a:rPr>
              <a:t>The explosion was sudden, it took less than five minutes for the rig to ignite on fire.</a:t>
            </a:r>
            <a:endParaRPr lang="en-CA" altLang="en-US" sz="240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CA" altLang="en-US" sz="24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6" name="Picture 2" descr="http://cache.gawkerassets.com/assets/images/8/2010/07/800px-boiling_lake_in_yellowstone_national_park.jpg">
            <a:extLst>
              <a:ext uri="{FF2B5EF4-FFF2-40B4-BE49-F238E27FC236}">
                <a16:creationId xmlns:a16="http://schemas.microsoft.com/office/drawing/2014/main" id="{9FBF61E5-D764-4C0F-8689-042544A8D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9575" y="2209800"/>
            <a:ext cx="455771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3">
            <a:extLst>
              <a:ext uri="{FF2B5EF4-FFF2-40B4-BE49-F238E27FC236}">
                <a16:creationId xmlns:a16="http://schemas.microsoft.com/office/drawing/2014/main" id="{8055905D-1E17-4C6C-9B2F-D61C9F9A5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486400"/>
            <a:ext cx="342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Methane Bubble</a:t>
            </a:r>
            <a:endParaRPr lang="en-CA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BE241-6458-4A2C-AD78-C599716CFB70}"/>
              </a:ext>
            </a:extLst>
          </p:cNvPr>
          <p:cNvSpPr/>
          <p:nvPr/>
        </p:nvSpPr>
        <p:spPr>
          <a:xfrm>
            <a:off x="5562600" y="5894388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7F72CE81-A74C-402C-BCB1-540FF970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altLang="en-US"/>
              <a:t>Before the Gulf Disaster</a:t>
            </a:r>
            <a:endParaRPr lang="en-CA" altLang="en-US"/>
          </a:p>
        </p:txBody>
      </p:sp>
      <p:pic>
        <p:nvPicPr>
          <p:cNvPr id="24579" name="Picture 2" descr="http://farm3.static.flickr.com/2089/2193896757_dae2793788.jpg">
            <a:extLst>
              <a:ext uri="{FF2B5EF4-FFF2-40B4-BE49-F238E27FC236}">
                <a16:creationId xmlns:a16="http://schemas.microsoft.com/office/drawing/2014/main" id="{224C52C8-6773-4FFF-A6F3-E60F648E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1752600"/>
            <a:ext cx="6400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D24F7BD6-9A26-4784-A7D0-1BF9126A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Pre-explosion Problems</a:t>
            </a:r>
            <a:endParaRPr lang="en-CA" altLang="en-US"/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7C3AECFC-4377-41CA-B1FA-FE2F573B0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89438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Arial" pitchFamily="34" charset="0"/>
                <a:cs typeface="Arial" pitchFamily="34" charset="0"/>
              </a:rPr>
              <a:t>There had been several small fires and spills at Deepwater Horizon</a:t>
            </a:r>
          </a:p>
          <a:p>
            <a:pPr eaLnBrk="1" hangingPunct="1"/>
            <a:r>
              <a:rPr lang="en-CA" altLang="en-US" sz="2400">
                <a:latin typeface="Arial" pitchFamily="34" charset="0"/>
                <a:cs typeface="Arial" pitchFamily="34" charset="0"/>
              </a:rPr>
              <a:t>The metal casing was known to have issues in 2009 and BP was warned that it could collapse under high pressure.</a:t>
            </a:r>
          </a:p>
          <a:p>
            <a:pPr eaLnBrk="1" hangingPunct="1"/>
            <a:r>
              <a:rPr lang="en-CA" altLang="en-US" sz="2400">
                <a:latin typeface="Arial" pitchFamily="34" charset="0"/>
                <a:cs typeface="Arial" pitchFamily="34" charset="0"/>
              </a:rPr>
              <a:t>BP officials rejected a safety proposal to install casing liner and casing stabilizers which cost $7 million and 10+ hour of labour.</a:t>
            </a:r>
          </a:p>
          <a:p>
            <a:pPr eaLnBrk="1" hangingPunct="1"/>
            <a:r>
              <a:rPr lang="en-CA" altLang="en-US" sz="2400">
                <a:latin typeface="Arial" pitchFamily="34" charset="0"/>
                <a:cs typeface="Arial" pitchFamily="34" charset="0"/>
              </a:rPr>
              <a:t>In an email BP engineer Brian Morel called Deepwater a "nightmare rig" due to these cavalier safety risks.</a:t>
            </a:r>
            <a:br>
              <a:rPr lang="en-CA" altLang="en-US" sz="2400">
                <a:latin typeface="Arial" pitchFamily="34" charset="0"/>
                <a:cs typeface="Arial" pitchFamily="34" charset="0"/>
              </a:rPr>
            </a:br>
            <a:endParaRPr lang="en-CA" alt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7C1C30-5398-499F-909B-CC86E5C861EA}"/>
              </a:ext>
            </a:extLst>
          </p:cNvPr>
          <p:cNvSpPr/>
          <p:nvPr/>
        </p:nvSpPr>
        <p:spPr>
          <a:xfrm>
            <a:off x="5715000" y="56388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479CB41F-A2D6-4CF6-8719-D27B342A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Red Flags and Warnings</a:t>
            </a:r>
            <a:endParaRPr lang="en-CA" altLang="en-US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035628ED-993F-4358-AD5C-DB9ACE39C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They often switched from a drilling rig to a production rig, and vice versa. In order to do so, the bottom of the hole needed to be sealed with a cement plug, called a shoe.</a:t>
            </a:r>
          </a:p>
          <a:p>
            <a:pPr eaLnBrk="1" hangingPunct="1"/>
            <a:endParaRPr lang="en-CA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To shut down the well a series of “casing integrity tests” was done. This ensures that there is no pressure leaking.</a:t>
            </a:r>
          </a:p>
          <a:p>
            <a:pPr eaLnBrk="1" hangingPunct="1"/>
            <a:endParaRPr lang="en-CA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BP encountered 3 problems.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9775BA7C-F8CA-4BA1-B325-46C5E8737008}"/>
              </a:ext>
            </a:extLst>
          </p:cNvPr>
          <p:cNvSpPr/>
          <p:nvPr/>
        </p:nvSpPr>
        <p:spPr>
          <a:xfrm>
            <a:off x="6858000" y="5410200"/>
            <a:ext cx="38100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C1B92BED-A941-406E-AEFD-31021699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7200" y="228600"/>
            <a:ext cx="8229600" cy="1143000"/>
          </a:xfrm>
        </p:spPr>
        <p:txBody>
          <a:bodyPr/>
          <a:lstStyle/>
          <a:p>
            <a:pPr algn="r" eaLnBrk="1" hangingPunct="1"/>
            <a:r>
              <a:rPr lang="en-US" altLang="en-US"/>
              <a:t>Red Flags and Warnings</a:t>
            </a:r>
            <a:endParaRPr lang="en-CA" alt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6CEA8E72-878C-401A-B44B-224680768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192713"/>
          </a:xfrm>
        </p:spPr>
        <p:txBody>
          <a:bodyPr/>
          <a:lstStyle/>
          <a:p>
            <a:pPr marL="514350" indent="-514350" eaLnBrk="1" hangingPunct="1">
              <a:lnSpc>
                <a:spcPct val="90000"/>
              </a:lnSpc>
              <a:buFont typeface="Georgia" pitchFamily="18" charset="0"/>
              <a:buAutoNum type="arabicPeriod"/>
            </a:pPr>
            <a:r>
              <a:rPr lang="en-CA" altLang="en-US" sz="2200">
                <a:latin typeface="Arial" pitchFamily="34" charset="0"/>
                <a:cs typeface="Arial" pitchFamily="34" charset="0"/>
              </a:rPr>
              <a:t>When the crew tried to fit a top plug, it did not sit properly. This clearly indicated that the bottom cement seal could be leaking pressure into the well.</a:t>
            </a:r>
          </a:p>
          <a:p>
            <a:pPr marL="514350" indent="-514350" eaLnBrk="1" hangingPunct="1">
              <a:lnSpc>
                <a:spcPct val="90000"/>
              </a:lnSpc>
              <a:buFont typeface="Georgia" pitchFamily="18" charset="0"/>
              <a:buAutoNum type="arabicPeriod"/>
            </a:pPr>
            <a:endParaRPr lang="en-CA" altLang="en-US" sz="2200">
              <a:latin typeface="Arial" pitchFamily="34" charset="0"/>
              <a:cs typeface="Arial" pitchFamily="34" charset="0"/>
            </a:endParaRPr>
          </a:p>
          <a:p>
            <a:pPr marL="514350" indent="-514350" eaLnBrk="1" hangingPunct="1">
              <a:lnSpc>
                <a:spcPct val="90000"/>
              </a:lnSpc>
              <a:buFont typeface="Georgia" pitchFamily="18" charset="0"/>
              <a:buAutoNum type="arabicPeriod"/>
            </a:pPr>
            <a:r>
              <a:rPr lang="en-US" altLang="en-US" sz="2200">
                <a:latin typeface="Arial" pitchFamily="34" charset="0"/>
                <a:cs typeface="Arial" pitchFamily="34" charset="0"/>
              </a:rPr>
              <a:t>A failed “Negative Pressure Test”, indicated that there was pressure build up.</a:t>
            </a:r>
          </a:p>
          <a:p>
            <a:pPr marL="514350" indent="-514350" eaLnBrk="1" hangingPunct="1">
              <a:lnSpc>
                <a:spcPct val="90000"/>
              </a:lnSpc>
              <a:buFont typeface="Georgia" pitchFamily="18" charset="0"/>
              <a:buAutoNum type="arabicPeriod"/>
            </a:pPr>
            <a:endParaRPr lang="en-US" altLang="en-US" sz="2200">
              <a:latin typeface="Arial" pitchFamily="34" charset="0"/>
              <a:cs typeface="Arial" pitchFamily="34" charset="0"/>
            </a:endParaRPr>
          </a:p>
          <a:p>
            <a:pPr marL="514350" indent="-514350" eaLnBrk="1" hangingPunct="1">
              <a:lnSpc>
                <a:spcPct val="90000"/>
              </a:lnSpc>
              <a:buFont typeface="Georgia" pitchFamily="18" charset="0"/>
              <a:buAutoNum type="arabicPeriod"/>
            </a:pPr>
            <a:r>
              <a:rPr lang="en-CA" altLang="en-US" sz="2200">
                <a:latin typeface="Arial" pitchFamily="34" charset="0"/>
                <a:cs typeface="Arial" pitchFamily="34" charset="0"/>
              </a:rPr>
              <a:t>In a final stage of shutting down the well, the rig crew replaced the heavy drilling mud with sea water. which flowed out faster than the water, which was not normal.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D0340D2C-4BBD-4A6A-90EC-FACB13887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9"/>
          <a:stretch>
            <a:fillRect/>
          </a:stretch>
        </p:blipFill>
        <p:spPr bwMode="auto">
          <a:xfrm>
            <a:off x="5334000" y="2514600"/>
            <a:ext cx="3124200" cy="249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7DF8C46C-DEEF-4AC3-A693-43F05E175631}"/>
              </a:ext>
            </a:extLst>
          </p:cNvPr>
          <p:cNvSpPr/>
          <p:nvPr/>
        </p:nvSpPr>
        <p:spPr>
          <a:xfrm>
            <a:off x="8001000" y="57150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28B470C1-00CE-4651-85AC-7E730048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The Ethical Issue</a:t>
            </a:r>
            <a:endParaRPr lang="en-CA" altLang="en-US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84FA27A8-812D-449B-B65D-E0FF3F77C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09800"/>
            <a:ext cx="8229600" cy="4389438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CA" altLang="en-US">
                <a:latin typeface="Arial" pitchFamily="34" charset="0"/>
                <a:cs typeface="Arial" pitchFamily="34" charset="0"/>
              </a:rPr>
              <a:t>	Modern business ethical theory and corporate responsibility emphasize the importance of taking stakeholder interests into account. BP has failed to prioritize stakeholders before and after the incident. </a:t>
            </a:r>
          </a:p>
          <a:p>
            <a:pPr eaLnBrk="1" hangingPunct="1">
              <a:defRPr/>
            </a:pPr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endParaRPr lang="en-CA" altLang="en-US">
              <a:latin typeface="Arial" pitchFamily="34" charset="0"/>
              <a:cs typeface="Arial" pitchFamily="34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endParaRPr lang="en-CA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11D09363-2C21-4FB9-BFC6-590144F4A783}"/>
              </a:ext>
            </a:extLst>
          </p:cNvPr>
          <p:cNvSpPr/>
          <p:nvPr/>
        </p:nvSpPr>
        <p:spPr>
          <a:xfrm>
            <a:off x="5715000" y="5257800"/>
            <a:ext cx="3810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1131A824-8B4B-4187-ACEE-6EB34976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The Ethical Issue</a:t>
            </a:r>
            <a:endParaRPr lang="en-CA" altLang="en-US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6C26C18F-74A7-492F-A88C-1AC55B2A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97063"/>
            <a:ext cx="4267200" cy="4389437"/>
          </a:xfrm>
        </p:spPr>
        <p:txBody>
          <a:bodyPr/>
          <a:lstStyle/>
          <a:p>
            <a:pPr lvl="1"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Knowing that the Deepwater Horizon had problems, BP did not take any action</a:t>
            </a:r>
          </a:p>
          <a:p>
            <a:pPr lvl="1"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The rig continued to run under risk. Putting profit over the safety of workers.</a:t>
            </a:r>
          </a:p>
          <a:p>
            <a:pPr lvl="1"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The management of BP ignored the “Red Flags” from their procedural tests.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B4D112A9-5D1B-4FC8-BBB2-3D483E89E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2667000"/>
            <a:ext cx="3963988" cy="263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FF30F04D-3AB9-4730-A225-D8AECF42F90C}"/>
              </a:ext>
            </a:extLst>
          </p:cNvPr>
          <p:cNvSpPr/>
          <p:nvPr/>
        </p:nvSpPr>
        <p:spPr>
          <a:xfrm>
            <a:off x="5715000" y="56388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75BC5C4B-9575-4731-A430-56E39D29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Alternatives Before</a:t>
            </a:r>
            <a:endParaRPr lang="en-CA" altLang="en-US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7182345A-1FE6-42F4-82AD-3776E89A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89438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Put in the $7 Million dollar casing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Stop at the first red flag (top plug not sitting properly) and fix the problem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Ignore the warnings and continue production in the pursuit of profit.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D604C009-ADFD-4BCB-A346-2F5EA06864B3}"/>
              </a:ext>
            </a:extLst>
          </p:cNvPr>
          <p:cNvSpPr/>
          <p:nvPr/>
        </p:nvSpPr>
        <p:spPr>
          <a:xfrm>
            <a:off x="5715000" y="5410200"/>
            <a:ext cx="38100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645B91EA-2037-417B-9495-E4ABE96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sz="3800"/>
              <a:t>Recommendation vs. Implementation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7E24CF-D27B-4B3F-B2FB-8F77333A2E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2133600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hlinkClick r:id="rId7" action="ppaction://hlinksldjump"/>
            <a:extLst>
              <a:ext uri="{FF2B5EF4-FFF2-40B4-BE49-F238E27FC236}">
                <a16:creationId xmlns:a16="http://schemas.microsoft.com/office/drawing/2014/main" id="{FB737CC7-BB56-49A9-9A8A-6AB1DF5175C9}"/>
              </a:ext>
            </a:extLst>
          </p:cNvPr>
          <p:cNvSpPr/>
          <p:nvPr/>
        </p:nvSpPr>
        <p:spPr>
          <a:xfrm>
            <a:off x="7239000" y="56388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B58F400F-726D-425C-8716-2695EE73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endParaRPr lang="en-CA" altLang="en-US"/>
          </a:p>
        </p:txBody>
      </p:sp>
      <p:pic>
        <p:nvPicPr>
          <p:cNvPr id="32771" name="Content Placeholder 3">
            <a:extLst>
              <a:ext uri="{FF2B5EF4-FFF2-40B4-BE49-F238E27FC236}">
                <a16:creationId xmlns:a16="http://schemas.microsoft.com/office/drawing/2014/main" id="{096626BA-7BFE-4AF0-91A3-84FBBDC8F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-1"/>
            <a:ext cx="13182600" cy="8355169"/>
          </a:xfrm>
        </p:spPr>
      </p:pic>
      <p:sp>
        <p:nvSpPr>
          <p:cNvPr id="32772" name="TextBox 1">
            <a:extLst>
              <a:ext uri="{FF2B5EF4-FFF2-40B4-BE49-F238E27FC236}">
                <a16:creationId xmlns:a16="http://schemas.microsoft.com/office/drawing/2014/main" id="{23C858E6-CF39-4E49-BF25-02D8656B5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90600" y="0"/>
            <a:ext cx="13182600" cy="8094663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				   </a:t>
            </a:r>
            <a:r>
              <a:rPr lang="en-US" altLang="en-US" sz="2000" b="1" dirty="0" smtClean="0">
                <a:solidFill>
                  <a:schemeClr val="bg1"/>
                </a:solidFill>
              </a:rPr>
              <a:t>	    </a:t>
            </a: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	</a:t>
            </a:r>
            <a:r>
              <a:rPr lang="en-US" altLang="en-US" sz="2000" b="1" dirty="0" smtClean="0">
                <a:solidFill>
                  <a:schemeClr val="bg1"/>
                </a:solidFill>
              </a:rPr>
              <a:t>			                       </a:t>
            </a:r>
            <a:r>
              <a:rPr lang="en-US" altLang="en-US" sz="4000" b="1" dirty="0" smtClean="0">
                <a:solidFill>
                  <a:schemeClr val="bg1"/>
                </a:solidFill>
              </a:rPr>
              <a:t>AFTERMATH</a:t>
            </a:r>
            <a:endParaRPr lang="en-US" altLang="en-US" sz="4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8894" y="2584767"/>
            <a:ext cx="3427729" cy="1392047"/>
          </a:xfrm>
          <a:prstGeom prst="rect">
            <a:avLst/>
          </a:prstGeom>
          <a:noFill/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5260"/>
              </a:lnSpc>
              <a:spcBef>
                <a:spcPts val="254"/>
              </a:spcBef>
            </a:pPr>
            <a:r>
              <a:rPr b="1" u="heavy" spc="5" dirty="0">
                <a:solidFill>
                  <a:schemeClr val="bg1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PRESENTED</a:t>
            </a:r>
            <a:r>
              <a:rPr b="1" u="heavy" spc="-190" dirty="0">
                <a:solidFill>
                  <a:schemeClr val="bg1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 </a:t>
            </a:r>
            <a:r>
              <a:rPr b="1" u="heavy" spc="-65" dirty="0">
                <a:solidFill>
                  <a:schemeClr val="bg1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BY </a:t>
            </a:r>
            <a:r>
              <a:rPr b="1" spc="-9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b="1" u="heavy" spc="10" dirty="0">
                <a:solidFill>
                  <a:schemeClr val="bg1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GROUP</a:t>
            </a:r>
            <a:r>
              <a:rPr b="1" u="heavy" spc="-135" dirty="0">
                <a:solidFill>
                  <a:schemeClr val="bg1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 </a:t>
            </a:r>
            <a:r>
              <a:rPr lang="en-IN" b="1" u="heavy" spc="20" dirty="0">
                <a:solidFill>
                  <a:schemeClr val="bg1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A</a:t>
            </a:r>
            <a:endParaRPr b="1" u="heavy" spc="20" dirty="0">
              <a:solidFill>
                <a:schemeClr val="bg1"/>
              </a:solidFill>
              <a:uFill>
                <a:solidFill>
                  <a:srgbClr val="0D0D0D"/>
                </a:solidFill>
              </a:uFill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826C47A-96D4-4637-B46E-2AD837AF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The Clean Up And Response</a:t>
            </a:r>
            <a:endParaRPr lang="en-CA" altLang="en-US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5870A478-572A-4B7A-9808-6CFF1EBF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87563"/>
            <a:ext cx="8229600" cy="4389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pitchFamily="34" charset="0"/>
                <a:cs typeface="Arial" pitchFamily="34" charset="0"/>
              </a:rPr>
              <a:t>Since BP is legally responsible for the facility, they are responsible for the clean up.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pitchFamily="34" charset="0"/>
                <a:cs typeface="Arial" pitchFamily="34" charset="0"/>
              </a:rPr>
              <a:t>BP initially stated that the company would pay for all the costs but have received $2o billion from the US government.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pitchFamily="34" charset="0"/>
                <a:cs typeface="Arial" pitchFamily="34" charset="0"/>
              </a:rPr>
              <a:t>Restore wildlife habitat in the Gulf area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pitchFamily="34" charset="0"/>
                <a:cs typeface="Arial" pitchFamily="34" charset="0"/>
              </a:rPr>
              <a:t>BP has started a claim facility for anyone that has been affected.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B45FC031-2F70-41C9-9549-C20E1853737E}"/>
              </a:ext>
            </a:extLst>
          </p:cNvPr>
          <p:cNvSpPr/>
          <p:nvPr/>
        </p:nvSpPr>
        <p:spPr>
          <a:xfrm>
            <a:off x="5715000" y="57912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FCE11073-6867-4D51-BFC6-675C1253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Claims</a:t>
            </a:r>
            <a:endParaRPr lang="en-CA" altLang="en-US"/>
          </a:p>
        </p:txBody>
      </p:sp>
      <p:sp>
        <p:nvSpPr>
          <p:cNvPr id="34819" name="Content Placeholder 6">
            <a:extLst>
              <a:ext uri="{FF2B5EF4-FFF2-40B4-BE49-F238E27FC236}">
                <a16:creationId xmlns:a16="http://schemas.microsoft.com/office/drawing/2014/main" id="{4984F1C4-8A93-4B3A-A0C5-3197F22A5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Total Payments to Individuals and Businesses </a:t>
            </a:r>
            <a:r>
              <a:rPr lang="en-CA" altLang="en-US" b="1">
                <a:latin typeface="Arial" pitchFamily="34" charset="0"/>
                <a:cs typeface="Arial" pitchFamily="34" charset="0"/>
              </a:rPr>
              <a:t>$3,997,609,602</a:t>
            </a:r>
          </a:p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Payments to Government for Advances and Claims </a:t>
            </a:r>
            <a:r>
              <a:rPr lang="en-CA" altLang="en-US" b="1">
                <a:latin typeface="Arial" pitchFamily="34" charset="0"/>
                <a:cs typeface="Arial" pitchFamily="34" charset="0"/>
              </a:rPr>
              <a:t>$1,190,970,633 </a:t>
            </a:r>
          </a:p>
          <a:p>
            <a:pPr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Total Paid or Approved for Payment </a:t>
            </a:r>
            <a:r>
              <a:rPr lang="en-CA" altLang="en-US" b="1">
                <a:latin typeface="Arial" pitchFamily="34" charset="0"/>
                <a:cs typeface="Arial" pitchFamily="34" charset="0"/>
              </a:rPr>
              <a:t>$5,460,306,354 </a:t>
            </a:r>
          </a:p>
          <a:p>
            <a:pPr eaLnBrk="1" hangingPunct="1"/>
            <a:endParaRPr lang="en-US" altLang="en-US" b="1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i="1">
                <a:latin typeface="Arial" pitchFamily="34" charset="0"/>
                <a:cs typeface="Arial" pitchFamily="34" charset="0"/>
              </a:rPr>
              <a:t>The above astronomical numbers are claims and payments that BP states to have paid or will pay</a:t>
            </a:r>
            <a:endParaRPr lang="en-CA" altLang="en-US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2837B9C8-770E-48A3-8333-079F4031DD6F}"/>
              </a:ext>
            </a:extLst>
          </p:cNvPr>
          <p:cNvSpPr/>
          <p:nvPr/>
        </p:nvSpPr>
        <p:spPr>
          <a:xfrm>
            <a:off x="5738813" y="59436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A2D13279-4384-4B87-B618-617735CB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The Ethical Issue</a:t>
            </a:r>
            <a:endParaRPr lang="en-CA" altLang="en-US"/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404FFD67-58C8-4C9F-92BB-4E0B97776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en-CA" altLang="en-US">
              <a:latin typeface="Arial" pitchFamily="34" charset="0"/>
              <a:cs typeface="Arial" pitchFamily="34" charset="0"/>
            </a:endParaRPr>
          </a:p>
          <a:p>
            <a:pPr lvl="1"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Empathized on external stakeholders that suffered as well from the oil spill instead of focusing on corporate liability.</a:t>
            </a:r>
          </a:p>
          <a:p>
            <a:pPr lvl="1" eaLnBrk="1" hangingPunct="1"/>
            <a:endParaRPr lang="en-CA" altLang="en-US">
              <a:latin typeface="Arial" pitchFamily="34" charset="0"/>
              <a:cs typeface="Arial" pitchFamily="34" charset="0"/>
            </a:endParaRPr>
          </a:p>
          <a:p>
            <a:pPr lvl="1" eaLnBrk="1" hangingPunct="1"/>
            <a:r>
              <a:rPr lang="en-CA" altLang="en-US">
                <a:latin typeface="Arial" pitchFamily="34" charset="0"/>
                <a:cs typeface="Arial" pitchFamily="34" charset="0"/>
              </a:rPr>
              <a:t>BP denied independent scientists and media access to the site in an attempt to cover the truth about the situation.</a:t>
            </a:r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F691A4BF-7783-4AF2-8D96-6193E9823468}"/>
              </a:ext>
            </a:extLst>
          </p:cNvPr>
          <p:cNvSpPr/>
          <p:nvPr/>
        </p:nvSpPr>
        <p:spPr>
          <a:xfrm>
            <a:off x="5715000" y="56388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6E19FF1B-6742-4A23-82E2-D905619D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The Ethical Issue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7CA8B6E0-BF85-4BC8-A6B9-33C932CF6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89438"/>
          </a:xfrm>
        </p:spPr>
        <p:txBody>
          <a:bodyPr/>
          <a:lstStyle/>
          <a:p>
            <a:pPr lvl="1"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Wildlife and environmental groups accused BP of holding back information about the extent and impact of the growing slick, and urged the White House to order a more direct federal government role in the spill response.</a:t>
            </a:r>
          </a:p>
          <a:p>
            <a:pPr lvl="1"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lvl="1"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BP had failed to disclose results from its tests of chemical dispersants used on the spill, and tried to withhold a video showing the true magnitude of the leak.</a:t>
            </a:r>
            <a:endParaRPr lang="en-CA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72A4AF4E-89B3-493A-940F-E3A41D7135AE}"/>
              </a:ext>
            </a:extLst>
          </p:cNvPr>
          <p:cNvSpPr/>
          <p:nvPr/>
        </p:nvSpPr>
        <p:spPr>
          <a:xfrm>
            <a:off x="5715000" y="56388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AEAF992E-BC5A-44DD-A9FB-3F5A1A1E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Conclusion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FF704A3F-AAFC-4A4A-8D9C-F6F7F9F1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We think that BP should have taken a deontological approach when facing these ethical dilemmas.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Should be aware of CSR and prioritize the needs of stakeholders over profits.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They need to implement an internal policy to ensure that this does not happen again.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1763A921-4D17-4A56-9D09-CF411777BD46}"/>
              </a:ext>
            </a:extLst>
          </p:cNvPr>
          <p:cNvSpPr/>
          <p:nvPr/>
        </p:nvSpPr>
        <p:spPr>
          <a:xfrm>
            <a:off x="5715000" y="56388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AEAF992E-BC5A-44DD-A9FB-3F5A1A1E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/>
              <a:t>Conclusion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FF704A3F-AAFC-4A4A-8D9C-F6F7F9F1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We think that BP should have taken a deontological approach when facing these ethical dilemmas.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Should be aware of CSR and prioritize the needs of stakeholders over profits.</a:t>
            </a:r>
          </a:p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altLang="en-US">
                <a:latin typeface="Arial" pitchFamily="34" charset="0"/>
                <a:cs typeface="Arial" pitchFamily="34" charset="0"/>
              </a:rPr>
              <a:t>They need to implement an internal policy to ensure that this does not happen again.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1763A921-4D17-4A56-9D09-CF411777BD46}"/>
              </a:ext>
            </a:extLst>
          </p:cNvPr>
          <p:cNvSpPr/>
          <p:nvPr/>
        </p:nvSpPr>
        <p:spPr>
          <a:xfrm>
            <a:off x="5715000" y="5638800"/>
            <a:ext cx="3810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Georgia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45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6096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atin typeface="Berlin Sans FB" panose="020E0602020502020306" pitchFamily="34" charset="0"/>
              </a:rPr>
              <a:t>SOURCES </a:t>
            </a:r>
            <a:endParaRPr lang="en-US" sz="4000" u="sng" dirty="0">
              <a:latin typeface="Berlin Sans FB" panose="020E06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600200"/>
            <a:ext cx="464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Wikipidea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Books and Encyclopedias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1600" y="-910771"/>
            <a:ext cx="7315200" cy="777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&lt;strong&gt;ChatGPT&lt;/strong&gt;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21" y="996121"/>
            <a:ext cx="1208157" cy="1208157"/>
          </a:xfrm>
          <a:prstGeom prst="rect">
            <a:avLst/>
          </a:prstGeom>
        </p:spPr>
      </p:pic>
      <p:pic>
        <p:nvPicPr>
          <p:cNvPr id="9" name="Picture 8" descr="&lt;strong&gt;Google&lt;/strong&gt; has a new logo | The Verge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22" b="95667" l="0" r="98438">
                        <a14:foregroundMark x1="33500" y1="45111" x2="35063" y2="45111"/>
                        <a14:foregroundMark x1="49813" y1="44333" x2="44875" y2="51556"/>
                        <a14:foregroundMark x1="36063" y1="42556" x2="38813" y2="46222"/>
                        <a14:foregroundMark x1="66375" y1="44889" x2="71125" y2="46667"/>
                        <a14:foregroundMark x1="76500" y1="38222" x2="74750" y2="60556"/>
                        <a14:foregroundMark x1="84125" y1="53333" x2="87750" y2="5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278" y="2146221"/>
            <a:ext cx="3548821" cy="1996212"/>
          </a:xfrm>
          <a:prstGeom prst="rect">
            <a:avLst/>
          </a:prstGeom>
        </p:spPr>
      </p:pic>
      <p:pic>
        <p:nvPicPr>
          <p:cNvPr id="10" name="Picture 9" descr="&lt;strong&gt;Youtube&lt;/strong&gt; Red Social · Free image on Pixabay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495800"/>
            <a:ext cx="1735242" cy="1211055"/>
          </a:xfrm>
          <a:prstGeom prst="rect">
            <a:avLst/>
          </a:prstGeom>
        </p:spPr>
      </p:pic>
      <p:pic>
        <p:nvPicPr>
          <p:cNvPr id="12" name="Picture 11" descr="&lt;strong&gt;Wikipedia&lt;/strong&gt; - &lt;strong&gt;Wikipedia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846494"/>
            <a:ext cx="1295400" cy="1182053"/>
          </a:xfrm>
          <a:prstGeom prst="rect">
            <a:avLst/>
          </a:prstGeom>
        </p:spPr>
      </p:pic>
      <p:pic>
        <p:nvPicPr>
          <p:cNvPr id="13" name="Picture 12" descr="Free vector graphic: &lt;strong&gt;Books&lt;/strong&gt;, Library, Education - Free Image on Pixabay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223821"/>
            <a:ext cx="1380139" cy="14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F51D1-8650-977E-556A-32D63D45FEF7}"/>
              </a:ext>
            </a:extLst>
          </p:cNvPr>
          <p:cNvSpPr/>
          <p:nvPr/>
        </p:nvSpPr>
        <p:spPr>
          <a:xfrm>
            <a:off x="2552700" y="1447800"/>
            <a:ext cx="70866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 smtClean="0">
                <a:latin typeface="Berlin Sans FB Demi" panose="020E0802020502020306" pitchFamily="34" charset="0"/>
              </a:rPr>
              <a:t>Thank you</a:t>
            </a:r>
            <a:endParaRPr lang="en-IN" sz="8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67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44" y="643636"/>
            <a:ext cx="277812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</a:t>
            </a:r>
            <a:r>
              <a:rPr u="sng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u="sng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u="sng" spc="3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u="sng" spc="-3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u="sng" spc="-3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844" y="1807240"/>
            <a:ext cx="5494655" cy="421386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9235">
              <a:lnSpc>
                <a:spcPct val="100000"/>
              </a:lnSpc>
              <a:spcBef>
                <a:spcPts val="153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b="1" spc="20">
                <a:latin typeface="Calibri"/>
                <a:cs typeface="Calibri"/>
              </a:rPr>
              <a:t>Overview</a:t>
            </a:r>
            <a:r>
              <a:rPr sz="2750" b="1" spc="-10">
                <a:latin typeface="Calibri"/>
                <a:cs typeface="Calibri"/>
              </a:rPr>
              <a:t> </a:t>
            </a:r>
            <a:r>
              <a:rPr sz="2750" b="1" spc="10">
                <a:latin typeface="Calibri"/>
                <a:cs typeface="Calibri"/>
              </a:rPr>
              <a:t>of</a:t>
            </a:r>
            <a:r>
              <a:rPr sz="2750" b="1" spc="-5">
                <a:latin typeface="Calibri"/>
                <a:cs typeface="Calibri"/>
              </a:rPr>
              <a:t> </a:t>
            </a:r>
            <a:r>
              <a:rPr sz="2750" b="1" spc="15">
                <a:latin typeface="Calibri"/>
                <a:cs typeface="Calibri"/>
              </a:rPr>
              <a:t>the</a:t>
            </a:r>
            <a:r>
              <a:rPr sz="2750" b="1">
                <a:latin typeface="Calibri"/>
                <a:cs typeface="Calibri"/>
              </a:rPr>
              <a:t> </a:t>
            </a:r>
            <a:r>
              <a:rPr sz="2750" b="1" spc="10">
                <a:latin typeface="Calibri"/>
                <a:cs typeface="Calibri"/>
              </a:rPr>
              <a:t>Bhopal</a:t>
            </a:r>
            <a:r>
              <a:rPr sz="2750" b="1" spc="105">
                <a:latin typeface="Calibri"/>
                <a:cs typeface="Calibri"/>
              </a:rPr>
              <a:t> </a:t>
            </a:r>
            <a:r>
              <a:rPr sz="2750" b="1" spc="-10">
                <a:latin typeface="Calibri"/>
                <a:cs typeface="Calibri"/>
              </a:rPr>
              <a:t>gas</a:t>
            </a:r>
            <a:r>
              <a:rPr sz="2750" b="1" spc="-15">
                <a:latin typeface="Calibri"/>
                <a:cs typeface="Calibri"/>
              </a:rPr>
              <a:t> </a:t>
            </a:r>
            <a:r>
              <a:rPr sz="2750" b="1" spc="5">
                <a:latin typeface="Calibri"/>
                <a:cs typeface="Calibri"/>
              </a:rPr>
              <a:t>tragedy</a:t>
            </a:r>
            <a:endParaRPr sz="27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b="1" spc="10">
                <a:latin typeface="Calibri"/>
                <a:cs typeface="Calibri"/>
              </a:rPr>
              <a:t>Background</a:t>
            </a:r>
            <a:endParaRPr sz="27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35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b="1" spc="10">
                <a:latin typeface="Calibri"/>
                <a:cs typeface="Calibri"/>
              </a:rPr>
              <a:t>Liquid</a:t>
            </a:r>
            <a:r>
              <a:rPr sz="2750" b="1" spc="40">
                <a:latin typeface="Calibri"/>
                <a:cs typeface="Calibri"/>
              </a:rPr>
              <a:t> </a:t>
            </a:r>
            <a:r>
              <a:rPr sz="2750" b="1" spc="5">
                <a:latin typeface="Calibri"/>
                <a:cs typeface="Calibri"/>
              </a:rPr>
              <a:t>MIC</a:t>
            </a:r>
            <a:r>
              <a:rPr sz="2750" b="1" spc="70">
                <a:latin typeface="Calibri"/>
                <a:cs typeface="Calibri"/>
              </a:rPr>
              <a:t> </a:t>
            </a:r>
            <a:r>
              <a:rPr sz="2750" b="1">
                <a:latin typeface="Calibri"/>
                <a:cs typeface="Calibri"/>
              </a:rPr>
              <a:t>storage</a:t>
            </a:r>
            <a:endParaRPr sz="27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43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b="1" spc="10">
                <a:latin typeface="Calibri"/>
                <a:cs typeface="Calibri"/>
              </a:rPr>
              <a:t>Gas</a:t>
            </a:r>
            <a:r>
              <a:rPr sz="2750" b="1" spc="35">
                <a:latin typeface="Calibri"/>
                <a:cs typeface="Calibri"/>
              </a:rPr>
              <a:t> </a:t>
            </a:r>
            <a:r>
              <a:rPr sz="2750" b="1" spc="10">
                <a:latin typeface="Calibri"/>
                <a:cs typeface="Calibri"/>
              </a:rPr>
              <a:t>leakage</a:t>
            </a:r>
            <a:endParaRPr sz="27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35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b="1" spc="-10">
                <a:latin typeface="Calibri"/>
                <a:cs typeface="Calibri"/>
              </a:rPr>
              <a:t>Effects</a:t>
            </a:r>
            <a:r>
              <a:rPr sz="2750" b="1" spc="30">
                <a:latin typeface="Calibri"/>
                <a:cs typeface="Calibri"/>
              </a:rPr>
              <a:t> </a:t>
            </a:r>
            <a:r>
              <a:rPr sz="2750" b="1" spc="5">
                <a:latin typeface="Calibri"/>
                <a:cs typeface="Calibri"/>
              </a:rPr>
              <a:t>caused</a:t>
            </a:r>
            <a:endParaRPr sz="27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b="1" spc="5">
                <a:latin typeface="Calibri"/>
                <a:cs typeface="Calibri"/>
              </a:rPr>
              <a:t>The</a:t>
            </a:r>
            <a:r>
              <a:rPr sz="2750" b="1" spc="75">
                <a:latin typeface="Calibri"/>
                <a:cs typeface="Calibri"/>
              </a:rPr>
              <a:t> </a:t>
            </a:r>
            <a:r>
              <a:rPr sz="2750" b="1" spc="5">
                <a:latin typeface="Calibri"/>
                <a:cs typeface="Calibri"/>
              </a:rPr>
              <a:t>aftermath/repercussions</a:t>
            </a:r>
            <a:endParaRPr sz="27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43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b="1" spc="10">
                <a:latin typeface="Calibri"/>
                <a:cs typeface="Calibri"/>
              </a:rPr>
              <a:t>Conclusion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44" y="643636"/>
            <a:ext cx="30892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u="sng" spc="-5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b="1" u="sng" spc="-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b="1" u="sng" spc="-2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b="1" u="sng" spc="-3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b="1" u="sng" spc="-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b="1" u="sng" spc="-7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b="1" u="sng" spc="-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7055" marR="438150" indent="-229235">
              <a:lnSpc>
                <a:spcPct val="109500"/>
              </a:lnSpc>
              <a:spcBef>
                <a:spcPts val="100"/>
              </a:spcBef>
              <a:buClr>
                <a:srgbClr val="D18A8A"/>
              </a:buClr>
              <a:buFont typeface="Arial MT"/>
              <a:buChar char="•"/>
              <a:tabLst>
                <a:tab pos="568325" algn="l"/>
              </a:tabLst>
            </a:pPr>
            <a:r>
              <a:rPr spc="10"/>
              <a:t>The </a:t>
            </a:r>
            <a:r>
              <a:rPr b="1" spc="-10">
                <a:latin typeface="Calibri"/>
                <a:cs typeface="Calibri"/>
              </a:rPr>
              <a:t>Bhopal </a:t>
            </a:r>
            <a:r>
              <a:rPr b="1">
                <a:latin typeface="Calibri"/>
                <a:cs typeface="Calibri"/>
              </a:rPr>
              <a:t>disaster </a:t>
            </a:r>
            <a:r>
              <a:t>or </a:t>
            </a:r>
            <a:r>
              <a:rPr b="1" spc="-10">
                <a:latin typeface="Calibri"/>
                <a:cs typeface="Calibri"/>
              </a:rPr>
              <a:t>Bhopal </a:t>
            </a:r>
            <a:r>
              <a:rPr b="1" spc="-30">
                <a:latin typeface="Calibri"/>
                <a:cs typeface="Calibri"/>
              </a:rPr>
              <a:t>gas </a:t>
            </a:r>
            <a:r>
              <a:rPr b="1" spc="-25">
                <a:latin typeface="Calibri"/>
                <a:cs typeface="Calibri"/>
              </a:rPr>
              <a:t>tragedy </a:t>
            </a:r>
            <a:r>
              <a:rPr spc="-10"/>
              <a:t>was </a:t>
            </a:r>
            <a:r>
              <a:t>a </a:t>
            </a:r>
            <a:r>
              <a:rPr u="heavy" spc="5">
                <a:uFill>
                  <a:solidFill>
                    <a:srgbClr val="0D0D0D"/>
                  </a:solidFill>
                </a:uFill>
                <a:hlinkClick r:id="rId2"/>
              </a:rPr>
              <a:t>chemical accident</a:t>
            </a:r>
            <a:r>
              <a:rPr spc="5">
                <a:hlinkClick r:id="rId2"/>
              </a:rPr>
              <a:t> </a:t>
            </a:r>
            <a:r>
              <a:t>on </a:t>
            </a:r>
            <a:r>
              <a:rPr spc="5"/>
              <a:t>the </a:t>
            </a:r>
            <a:r>
              <a:rPr spc="-5"/>
              <a:t>night </a:t>
            </a:r>
            <a:r>
              <a:t>of 2–3 </a:t>
            </a:r>
            <a:r>
              <a:rPr spc="-530"/>
              <a:t> </a:t>
            </a:r>
            <a:r>
              <a:rPr spc="10"/>
              <a:t>December </a:t>
            </a:r>
            <a:r>
              <a:rPr spc="-15"/>
              <a:t>1984 at </a:t>
            </a:r>
            <a:r>
              <a:rPr spc="5"/>
              <a:t>the </a:t>
            </a:r>
            <a:r>
              <a:rPr u="heavy" spc="5">
                <a:uFill>
                  <a:solidFill>
                    <a:srgbClr val="0D0D0D"/>
                  </a:solidFill>
                </a:uFill>
                <a:hlinkClick r:id="rId3"/>
              </a:rPr>
              <a:t>Union </a:t>
            </a:r>
            <a:r>
              <a:rPr u="heavy" spc="-10">
                <a:uFill>
                  <a:solidFill>
                    <a:srgbClr val="0D0D0D"/>
                  </a:solidFill>
                </a:uFill>
                <a:hlinkClick r:id="rId3"/>
              </a:rPr>
              <a:t>Carbide </a:t>
            </a:r>
            <a:r>
              <a:rPr u="heavy">
                <a:uFill>
                  <a:solidFill>
                    <a:srgbClr val="0D0D0D"/>
                  </a:solidFill>
                </a:uFill>
                <a:hlinkClick r:id="rId3"/>
              </a:rPr>
              <a:t>India </a:t>
            </a:r>
            <a:r>
              <a:rPr u="heavy" spc="-5">
                <a:uFill>
                  <a:solidFill>
                    <a:srgbClr val="0D0D0D"/>
                  </a:solidFill>
                </a:uFill>
                <a:hlinkClick r:id="rId3"/>
              </a:rPr>
              <a:t>Limited</a:t>
            </a:r>
            <a:r>
              <a:rPr spc="-5">
                <a:hlinkClick r:id="rId3"/>
              </a:rPr>
              <a:t> </a:t>
            </a:r>
            <a:r>
              <a:rPr spc="-5"/>
              <a:t>(UCIL) </a:t>
            </a:r>
            <a:r>
              <a:rPr u="heavy" spc="5">
                <a:uFill>
                  <a:solidFill>
                    <a:srgbClr val="0D0D0D"/>
                  </a:solidFill>
                </a:uFill>
                <a:hlinkClick r:id="rId4"/>
              </a:rPr>
              <a:t>pesticide</a:t>
            </a:r>
            <a:r>
              <a:rPr spc="5">
                <a:hlinkClick r:id="rId4"/>
              </a:rPr>
              <a:t> </a:t>
            </a:r>
            <a:r>
              <a:rPr spc="-10"/>
              <a:t>plant </a:t>
            </a:r>
            <a:r>
              <a:rPr spc="-15"/>
              <a:t>in </a:t>
            </a:r>
            <a:r>
              <a:rPr u="heavy" spc="-10">
                <a:uFill>
                  <a:solidFill>
                    <a:srgbClr val="0D0D0D"/>
                  </a:solidFill>
                </a:uFill>
                <a:hlinkClick r:id="rId5"/>
              </a:rPr>
              <a:t>Bhopal</a:t>
            </a:r>
            <a:r>
              <a:rPr spc="-10"/>
              <a:t>, </a:t>
            </a:r>
            <a:r>
              <a:rPr spc="-5"/>
              <a:t> </a:t>
            </a:r>
            <a:r>
              <a:rPr spc="-25"/>
              <a:t>Madhya</a:t>
            </a:r>
            <a:r>
              <a:rPr spc="20"/>
              <a:t> </a:t>
            </a:r>
            <a:r>
              <a:rPr spc="-5"/>
              <a:t>Pradesh,</a:t>
            </a:r>
            <a:r>
              <a:rPr spc="-20"/>
              <a:t> </a:t>
            </a:r>
            <a:r>
              <a:rPr spc="-10"/>
              <a:t>India.</a:t>
            </a:r>
          </a:p>
          <a:p>
            <a:pPr marL="567055" marR="5080" indent="-229235">
              <a:lnSpc>
                <a:spcPct val="109500"/>
              </a:lnSpc>
              <a:spcBef>
                <a:spcPts val="1050"/>
              </a:spcBef>
              <a:buClr>
                <a:srgbClr val="D18A8A"/>
              </a:buClr>
              <a:buFont typeface="Arial MT"/>
              <a:buChar char="•"/>
              <a:tabLst>
                <a:tab pos="568325" algn="l"/>
              </a:tabLst>
            </a:pPr>
            <a:r>
              <a:t>It </a:t>
            </a:r>
            <a:r>
              <a:rPr spc="-15"/>
              <a:t>is </a:t>
            </a:r>
            <a:r>
              <a:rPr spc="5"/>
              <a:t>considered </a:t>
            </a:r>
            <a:r>
              <a:rPr spc="-15"/>
              <a:t>as </a:t>
            </a:r>
            <a:r>
              <a:rPr spc="5"/>
              <a:t>the </a:t>
            </a:r>
            <a:r>
              <a:rPr spc="-5"/>
              <a:t>world's </a:t>
            </a:r>
            <a:r>
              <a:rPr spc="-10"/>
              <a:t>worst </a:t>
            </a:r>
            <a:r>
              <a:rPr spc="-5"/>
              <a:t>industrial </a:t>
            </a:r>
            <a:r>
              <a:rPr spc="-25"/>
              <a:t>disaster, </a:t>
            </a:r>
            <a:r>
              <a:rPr spc="-10"/>
              <a:t>over </a:t>
            </a:r>
            <a:r>
              <a:rPr spc="-15"/>
              <a:t>500,000 </a:t>
            </a:r>
            <a:r>
              <a:t>people </a:t>
            </a:r>
            <a:r>
              <a:rPr spc="-15"/>
              <a:t>in </a:t>
            </a:r>
            <a:r>
              <a:t>small </a:t>
            </a:r>
            <a:r>
              <a:rPr spc="-10"/>
              <a:t>towns </a:t>
            </a:r>
            <a:r>
              <a:rPr spc="-530"/>
              <a:t> </a:t>
            </a:r>
            <a:r>
              <a:rPr spc="-15"/>
              <a:t>around </a:t>
            </a:r>
            <a:r>
              <a:rPr spc="5"/>
              <a:t>the </a:t>
            </a:r>
            <a:r>
              <a:rPr spc="-10"/>
              <a:t>plant </a:t>
            </a:r>
            <a:r>
              <a:t>were </a:t>
            </a:r>
            <a:r>
              <a:rPr spc="5"/>
              <a:t>exposed to the </a:t>
            </a:r>
            <a:r>
              <a:rPr spc="-10"/>
              <a:t>highly </a:t>
            </a:r>
            <a:r>
              <a:rPr spc="-15"/>
              <a:t>toxic </a:t>
            </a:r>
            <a:r>
              <a:rPr spc="-40"/>
              <a:t>gas </a:t>
            </a:r>
            <a:r>
              <a:rPr spc="-10"/>
              <a:t>methyl isocyanate(MIC).The </a:t>
            </a:r>
            <a:r>
              <a:rPr spc="-5"/>
              <a:t>official </a:t>
            </a:r>
            <a:r>
              <a:t> </a:t>
            </a:r>
            <a:r>
              <a:rPr spc="5"/>
              <a:t>number</a:t>
            </a:r>
            <a:r>
              <a:rPr spc="-110"/>
              <a:t> </a:t>
            </a:r>
            <a:r>
              <a:t>of</a:t>
            </a:r>
            <a:r>
              <a:rPr spc="-5"/>
              <a:t> </a:t>
            </a:r>
            <a:r>
              <a:t>immediate</a:t>
            </a:r>
            <a:r>
              <a:rPr spc="-90"/>
              <a:t> </a:t>
            </a:r>
            <a:r>
              <a:t>deaths</a:t>
            </a:r>
            <a:r>
              <a:rPr spc="-65"/>
              <a:t> </a:t>
            </a:r>
            <a:r>
              <a:t>were</a:t>
            </a:r>
            <a:r>
              <a:rPr spc="45"/>
              <a:t> </a:t>
            </a:r>
            <a:r>
              <a:rPr spc="-15"/>
              <a:t>2,259.</a:t>
            </a:r>
          </a:p>
          <a:p>
            <a:pPr marL="567055" indent="-229235">
              <a:lnSpc>
                <a:spcPct val="100000"/>
              </a:lnSpc>
              <a:spcBef>
                <a:spcPts val="1330"/>
              </a:spcBef>
              <a:buClr>
                <a:srgbClr val="D18A8A"/>
              </a:buClr>
              <a:buFont typeface="Arial MT"/>
              <a:buChar char="•"/>
              <a:tabLst>
                <a:tab pos="568325" algn="l"/>
              </a:tabLst>
            </a:pPr>
            <a:r>
              <a:rPr spc="10"/>
              <a:t>The</a:t>
            </a:r>
            <a:r>
              <a:rPr spc="-15"/>
              <a:t> </a:t>
            </a:r>
            <a:r>
              <a:rPr spc="5"/>
              <a:t>owner</a:t>
            </a:r>
            <a:r>
              <a:rPr spc="-100"/>
              <a:t> </a:t>
            </a:r>
            <a:r>
              <a:t>of </a:t>
            </a:r>
            <a:r>
              <a:rPr spc="5"/>
              <a:t>the</a:t>
            </a:r>
            <a:r>
              <a:rPr spc="-10"/>
              <a:t> </a:t>
            </a:r>
            <a:r>
              <a:rPr spc="-30"/>
              <a:t>factory,</a:t>
            </a:r>
            <a:r>
              <a:rPr spc="-15"/>
              <a:t> </a:t>
            </a:r>
            <a:r>
              <a:rPr spc="-5"/>
              <a:t>UCIL,</a:t>
            </a:r>
            <a:r>
              <a:rPr spc="-15"/>
              <a:t> </a:t>
            </a:r>
            <a:r>
              <a:rPr spc="-10"/>
              <a:t>was</a:t>
            </a:r>
            <a:r>
              <a:rPr spc="20"/>
              <a:t> </a:t>
            </a:r>
            <a:r>
              <a:t>majority-owned</a:t>
            </a:r>
            <a:r>
              <a:rPr spc="-75"/>
              <a:t> </a:t>
            </a:r>
            <a:r>
              <a:rPr spc="5"/>
              <a:t>by</a:t>
            </a:r>
            <a:r>
              <a:rPr spc="-50"/>
              <a:t> </a:t>
            </a:r>
            <a:r>
              <a:rPr spc="5"/>
              <a:t>the</a:t>
            </a:r>
            <a:r>
              <a:rPr spc="-5"/>
              <a:t> </a:t>
            </a:r>
            <a:r>
              <a:rPr u="heavy" spc="5">
                <a:uFill>
                  <a:solidFill>
                    <a:srgbClr val="0D0D0D"/>
                  </a:solidFill>
                </a:uFill>
                <a:hlinkClick r:id="rId6"/>
              </a:rPr>
              <a:t>Union</a:t>
            </a:r>
            <a:r>
              <a:rPr u="heavy" spc="-75">
                <a:uFill>
                  <a:solidFill>
                    <a:srgbClr val="0D0D0D"/>
                  </a:solidFill>
                </a:uFill>
                <a:hlinkClick r:id="rId6"/>
              </a:rPr>
              <a:t> </a:t>
            </a:r>
            <a:r>
              <a:rPr u="heavy" spc="-10">
                <a:uFill>
                  <a:solidFill>
                    <a:srgbClr val="0D0D0D"/>
                  </a:solidFill>
                </a:uFill>
                <a:hlinkClick r:id="rId6"/>
              </a:rPr>
              <a:t>Carbide</a:t>
            </a:r>
          </a:p>
          <a:p>
            <a:pPr marL="567055">
              <a:lnSpc>
                <a:spcPct val="100000"/>
              </a:lnSpc>
              <a:spcBef>
                <a:spcPts val="270"/>
              </a:spcBef>
            </a:pPr>
            <a:r>
              <a:rPr u="heavy" spc="-15">
                <a:uFill>
                  <a:solidFill>
                    <a:srgbClr val="0D0D0D"/>
                  </a:solidFill>
                </a:uFill>
                <a:hlinkClick r:id="rId6"/>
              </a:rPr>
              <a:t>Corporation</a:t>
            </a:r>
            <a:r>
              <a:rPr spc="5">
                <a:hlinkClick r:id="rId6"/>
              </a:rPr>
              <a:t> </a:t>
            </a:r>
            <a:r>
              <a:rPr spc="5"/>
              <a:t>(UCC)</a:t>
            </a:r>
            <a:r>
              <a:rPr spc="-75"/>
              <a:t> </a:t>
            </a:r>
            <a:r>
              <a:t>of</a:t>
            </a:r>
            <a:r>
              <a:rPr spc="-5"/>
              <a:t> </a:t>
            </a:r>
            <a:r>
              <a:rPr spc="10"/>
              <a:t>the</a:t>
            </a:r>
            <a:r>
              <a:rPr spc="-15"/>
              <a:t> </a:t>
            </a:r>
            <a:r>
              <a:rPr spc="5"/>
              <a:t>United</a:t>
            </a:r>
            <a:r>
              <a:rPr spc="-75"/>
              <a:t> </a:t>
            </a:r>
            <a:r>
              <a:rPr spc="10"/>
              <a:t>States.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44" y="643636"/>
            <a:ext cx="417957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u="sng" spc="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BACKGROUND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844" y="1965960"/>
            <a:ext cx="10985500" cy="41217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 indent="-229235">
              <a:lnSpc>
                <a:spcPct val="102400"/>
              </a:lnSpc>
              <a:spcBef>
                <a:spcPts val="5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UCIL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factory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was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built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in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1969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to produce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pesticide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Sevin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(UCC's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brand</a:t>
            </a:r>
            <a:r>
              <a:rPr sz="2750" spc="5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name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for </a:t>
            </a:r>
            <a:r>
              <a:rPr sz="2750" u="heavy" spc="1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carbaryl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)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using</a:t>
            </a:r>
            <a:r>
              <a:rPr sz="2750" spc="5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-1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methyl </a:t>
            </a:r>
            <a:r>
              <a:rPr sz="2750" u="heavy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3"/>
              </a:rPr>
              <a:t>isocyanate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(MIC)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as an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intermediate.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An</a:t>
            </a:r>
            <a:r>
              <a:rPr sz="2750" spc="114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MIC</a:t>
            </a:r>
            <a:r>
              <a:rPr sz="27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production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plant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was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added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UCIL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site</a:t>
            </a:r>
            <a:r>
              <a:rPr sz="275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1979.</a:t>
            </a:r>
            <a:endParaRPr sz="27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05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chemical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process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employed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Bhopal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plant</a:t>
            </a:r>
            <a:endParaRPr sz="2750">
              <a:latin typeface="Calibri"/>
              <a:cs typeface="Calibri"/>
            </a:endParaRPr>
          </a:p>
          <a:p>
            <a:pPr marL="241300" marR="218440">
              <a:lnSpc>
                <a:spcPts val="3379"/>
              </a:lnSpc>
              <a:spcBef>
                <a:spcPts val="50"/>
              </a:spcBef>
            </a:pP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had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-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4"/>
              </a:rPr>
              <a:t>methylamine</a:t>
            </a:r>
            <a:r>
              <a:rPr sz="2750" spc="175">
                <a:solidFill>
                  <a:srgbClr val="0D0D0D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reacting</a:t>
            </a:r>
            <a:r>
              <a:rPr sz="2750" spc="1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750" spc="1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-1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5"/>
              </a:rPr>
              <a:t>phosgene</a:t>
            </a:r>
            <a:r>
              <a:rPr sz="2750" spc="250">
                <a:solidFill>
                  <a:srgbClr val="0D0D0D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form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MIC,</a:t>
            </a:r>
            <a:r>
              <a:rPr sz="2750" spc="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was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turn </a:t>
            </a:r>
            <a:r>
              <a:rPr sz="2750" spc="-6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reacted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750" spc="1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-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6"/>
              </a:rPr>
              <a:t>1-naphthol</a:t>
            </a:r>
            <a:r>
              <a:rPr sz="2750" spc="245">
                <a:solidFill>
                  <a:srgbClr val="0D0D0D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form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final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product,</a:t>
            </a:r>
            <a:r>
              <a:rPr sz="2750" spc="2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carbaryl</a:t>
            </a:r>
            <a:r>
              <a:rPr sz="2750" b="1" spc="10">
                <a:solidFill>
                  <a:srgbClr val="1F2021"/>
                </a:solidFill>
                <a:latin typeface="Calibri"/>
                <a:cs typeface="Calibri"/>
              </a:rPr>
              <a:t>.</a:t>
            </a:r>
            <a:endParaRPr sz="2750">
              <a:latin typeface="Calibri"/>
              <a:cs typeface="Calibri"/>
            </a:endParaRPr>
          </a:p>
          <a:p>
            <a:pPr marL="241300" marR="512445" indent="-229235">
              <a:lnSpc>
                <a:spcPct val="102400"/>
              </a:lnSpc>
              <a:spcBef>
                <a:spcPts val="85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early</a:t>
            </a:r>
            <a:r>
              <a:rPr sz="27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1980s,</a:t>
            </a:r>
            <a:r>
              <a:rPr sz="2750" spc="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although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demand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sz="2750" spc="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-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7"/>
              </a:rPr>
              <a:t>pesticides</a:t>
            </a:r>
            <a:r>
              <a:rPr sz="2750" spc="305">
                <a:solidFill>
                  <a:srgbClr val="0D0D0D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had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fallen,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production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continued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leading</a:t>
            </a:r>
            <a:r>
              <a:rPr sz="2750" spc="2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an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accumulation</a:t>
            </a:r>
            <a:r>
              <a:rPr sz="2750" spc="1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75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unused</a:t>
            </a:r>
            <a:r>
              <a:rPr sz="2750" spc="3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MIC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at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 spc="-6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Bhopal</a:t>
            </a:r>
            <a:r>
              <a:rPr sz="2750" spc="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site.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44" y="283146"/>
            <a:ext cx="47529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/>
              <a:t>Liquid</a:t>
            </a:r>
            <a:r>
              <a:rPr spc="-20"/>
              <a:t> </a:t>
            </a:r>
            <a:r>
              <a:rPr spc="25"/>
              <a:t>MIC</a:t>
            </a:r>
            <a:r>
              <a:rPr spc="-55"/>
              <a:t> </a:t>
            </a:r>
            <a:r>
              <a:rPr spc="-125"/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844" y="1336738"/>
            <a:ext cx="11051540" cy="48520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634365" indent="-229235">
              <a:lnSpc>
                <a:spcPct val="112700"/>
              </a:lnSpc>
              <a:spcBef>
                <a:spcPts val="5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Bhopal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UCIL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facility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housed</a:t>
            </a:r>
            <a:r>
              <a:rPr sz="2750" spc="6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three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underground</a:t>
            </a:r>
            <a:r>
              <a:rPr sz="2750" spc="5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68,000 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litre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(18,000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US</a:t>
            </a:r>
            <a:r>
              <a:rPr sz="2750" spc="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gal)</a:t>
            </a:r>
            <a:r>
              <a:rPr sz="2750" spc="1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liquid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MIC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storage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tanks:</a:t>
            </a:r>
            <a:r>
              <a:rPr sz="2750" spc="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E610,</a:t>
            </a:r>
            <a:r>
              <a:rPr sz="2750" spc="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E611,</a:t>
            </a:r>
            <a:r>
              <a:rPr sz="2750" spc="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E619.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months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leading</a:t>
            </a:r>
            <a:r>
              <a:rPr sz="2750" spc="2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up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December</a:t>
            </a:r>
            <a:r>
              <a:rPr sz="2750" spc="1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leak,</a:t>
            </a:r>
            <a:r>
              <a:rPr sz="275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liquid</a:t>
            </a:r>
            <a:r>
              <a:rPr sz="2750" spc="2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MIC</a:t>
            </a:r>
            <a:r>
              <a:rPr sz="2750" spc="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production</a:t>
            </a:r>
            <a:r>
              <a:rPr sz="2750" spc="2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was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endParaRPr sz="2750">
              <a:latin typeface="Calibri"/>
              <a:cs typeface="Calibri"/>
            </a:endParaRPr>
          </a:p>
          <a:p>
            <a:pPr marL="241300" marR="5080">
              <a:lnSpc>
                <a:spcPct val="111500"/>
              </a:lnSpc>
            </a:pP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progress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being</a:t>
            </a:r>
            <a:r>
              <a:rPr sz="2750" spc="1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used</a:t>
            </a:r>
            <a:r>
              <a:rPr sz="2750" spc="1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fill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these</a:t>
            </a:r>
            <a:r>
              <a:rPr sz="2750" spc="1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tanks.</a:t>
            </a:r>
            <a:r>
              <a:rPr sz="275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UCC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safety</a:t>
            </a:r>
            <a:r>
              <a:rPr sz="2750" spc="1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regulations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specified </a:t>
            </a:r>
            <a:r>
              <a:rPr sz="2750" spc="-6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that no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one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tank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should</a:t>
            </a:r>
            <a:r>
              <a:rPr sz="2750" spc="6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be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filled</a:t>
            </a:r>
            <a:r>
              <a:rPr sz="2750" spc="5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more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than</a:t>
            </a:r>
            <a:r>
              <a:rPr sz="2750" spc="6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50%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(about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30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tons)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with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liquid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MIC.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Each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tank</a:t>
            </a:r>
            <a:r>
              <a:rPr sz="2750" spc="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was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pressurized</a:t>
            </a:r>
            <a:r>
              <a:rPr sz="2750" spc="3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with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inert</a:t>
            </a:r>
            <a:r>
              <a:rPr sz="2750" spc="1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nitrogen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gas.</a:t>
            </a:r>
            <a:endParaRPr sz="2750">
              <a:latin typeface="Calibri"/>
              <a:cs typeface="Calibri"/>
            </a:endParaRPr>
          </a:p>
          <a:p>
            <a:pPr marL="241300" marR="219075" indent="-229235">
              <a:lnSpc>
                <a:spcPct val="112300"/>
              </a:lnSpc>
              <a:spcBef>
                <a:spcPts val="1025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late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October</a:t>
            </a:r>
            <a:r>
              <a:rPr sz="2750" spc="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1984,</a:t>
            </a:r>
            <a:r>
              <a:rPr sz="275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tank</a:t>
            </a:r>
            <a:r>
              <a:rPr sz="2750" spc="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E610</a:t>
            </a:r>
            <a:r>
              <a:rPr sz="27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lost</a:t>
            </a:r>
            <a:r>
              <a:rPr sz="275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ability</a:t>
            </a:r>
            <a:r>
              <a:rPr sz="2750" spc="2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effectively</a:t>
            </a:r>
            <a:r>
              <a:rPr sz="2750" spc="1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contain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most </a:t>
            </a:r>
            <a:r>
              <a:rPr sz="2750" spc="-6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-2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nitrogen</a:t>
            </a:r>
            <a:r>
              <a:rPr sz="2750" u="heavy" spc="-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2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gas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pressure,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which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meant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that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liquid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MIC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contained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within</a:t>
            </a:r>
            <a:r>
              <a:rPr sz="2750" spc="2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could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not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be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pumped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out.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45">
                <a:solidFill>
                  <a:srgbClr val="0D0D0D"/>
                </a:solidFill>
                <a:latin typeface="Calibri"/>
                <a:cs typeface="Calibri"/>
              </a:rPr>
              <a:t>At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time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75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275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failure,</a:t>
            </a:r>
            <a:r>
              <a:rPr sz="2750" spc="1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tank</a:t>
            </a:r>
            <a:r>
              <a:rPr sz="2750" spc="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E610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contained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42</a:t>
            </a:r>
            <a:r>
              <a:rPr sz="2750" spc="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tons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liquid</a:t>
            </a:r>
            <a:r>
              <a:rPr sz="2750" spc="2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MIC.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44" y="398780"/>
            <a:ext cx="383286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/>
              <a:t>GAS</a:t>
            </a:r>
            <a:r>
              <a:rPr spc="-114"/>
              <a:t> </a:t>
            </a:r>
            <a:r>
              <a:rPr spc="-40"/>
              <a:t>LEAKAGE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1025" y="1476374"/>
            <a:ext cx="10972165" cy="412178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 indent="-229235">
              <a:lnSpc>
                <a:spcPct val="101699"/>
              </a:lnSpc>
              <a:spcBef>
                <a:spcPts val="7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  <a:tab pos="3307715" algn="l"/>
              </a:tabLst>
            </a:pP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By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early</a:t>
            </a:r>
            <a:r>
              <a:rPr sz="27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December</a:t>
            </a:r>
            <a:r>
              <a:rPr sz="2750" spc="2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1984,</a:t>
            </a:r>
            <a:r>
              <a:rPr sz="2750" spc="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most</a:t>
            </a:r>
            <a:r>
              <a:rPr sz="2750" spc="-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sz="2750" spc="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plant's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MIC</a:t>
            </a:r>
            <a:r>
              <a:rPr sz="27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related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safety</a:t>
            </a:r>
            <a:r>
              <a:rPr sz="2750" spc="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systems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were</a:t>
            </a:r>
            <a:r>
              <a:rPr sz="2750" spc="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malfunctioning	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many</a:t>
            </a:r>
            <a:r>
              <a:rPr sz="27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valves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lines</a:t>
            </a:r>
            <a:r>
              <a:rPr sz="275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were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poor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condition.</a:t>
            </a:r>
            <a:r>
              <a:rPr sz="2750" spc="2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In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addition,</a:t>
            </a:r>
            <a:r>
              <a:rPr sz="2750" spc="254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several</a:t>
            </a:r>
            <a:r>
              <a:rPr sz="275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u="heavy" spc="-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vent</a:t>
            </a:r>
            <a:r>
              <a:rPr sz="2750" u="heavy" spc="2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2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gas</a:t>
            </a:r>
            <a:r>
              <a:rPr sz="2750" u="heavy" spc="8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15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scrubbers</a:t>
            </a:r>
            <a:r>
              <a:rPr sz="2750" spc="250">
                <a:solidFill>
                  <a:srgbClr val="0D0D0D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had</a:t>
            </a:r>
            <a:r>
              <a:rPr sz="275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been</a:t>
            </a:r>
            <a:r>
              <a:rPr sz="2750" spc="1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out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 of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service,</a:t>
            </a:r>
            <a:r>
              <a:rPr sz="2750" spc="1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as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well</a:t>
            </a:r>
            <a:r>
              <a:rPr sz="2750" spc="8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 spc="-6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steam</a:t>
            </a:r>
            <a:r>
              <a:rPr sz="2750" spc="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boiler</a:t>
            </a:r>
            <a:r>
              <a:rPr sz="2750" spc="1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intended</a:t>
            </a:r>
            <a:r>
              <a:rPr sz="2750" spc="3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clean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sz="2750" spc="9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pipes.</a:t>
            </a:r>
            <a:endParaRPr sz="27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D18A8A"/>
              </a:buClr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1300" marR="126364" indent="-229235">
              <a:lnSpc>
                <a:spcPct val="101600"/>
              </a:lnSpc>
              <a:spcBef>
                <a:spcPts val="2020"/>
              </a:spcBef>
              <a:buClr>
                <a:srgbClr val="D18A8A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During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late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evening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hours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2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December </a:t>
            </a:r>
            <a:r>
              <a:rPr sz="2750" spc="20">
                <a:solidFill>
                  <a:srgbClr val="0D0D0D"/>
                </a:solidFill>
                <a:latin typeface="Calibri"/>
                <a:cs typeface="Calibri"/>
              </a:rPr>
              <a:t>1984,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water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was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believed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to </a:t>
            </a:r>
            <a:r>
              <a:rPr sz="2750" spc="-6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have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entered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tank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E610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via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a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side pipe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 during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attempts 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unclog 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it.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tank </a:t>
            </a:r>
            <a:r>
              <a:rPr sz="2750" spc="-25">
                <a:solidFill>
                  <a:srgbClr val="0D0D0D"/>
                </a:solidFill>
                <a:latin typeface="Calibri"/>
                <a:cs typeface="Calibri"/>
              </a:rPr>
              <a:t>still</a:t>
            </a:r>
            <a:r>
              <a:rPr sz="275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contained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the </a:t>
            </a:r>
            <a:r>
              <a:rPr sz="2750" spc="15">
                <a:solidFill>
                  <a:srgbClr val="0D0D0D"/>
                </a:solidFill>
                <a:latin typeface="Calibri"/>
                <a:cs typeface="Calibri"/>
              </a:rPr>
              <a:t>42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tons </a:t>
            </a:r>
            <a:r>
              <a:rPr sz="2750" spc="25">
                <a:solidFill>
                  <a:srgbClr val="0D0D0D"/>
                </a:solidFill>
                <a:latin typeface="Calibri"/>
                <a:cs typeface="Calibri"/>
              </a:rPr>
              <a:t>of </a:t>
            </a:r>
            <a:r>
              <a:rPr sz="2750" spc="10">
                <a:solidFill>
                  <a:srgbClr val="0D0D0D"/>
                </a:solidFill>
                <a:latin typeface="Calibri"/>
                <a:cs typeface="Calibri"/>
              </a:rPr>
              <a:t>MIC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that </a:t>
            </a:r>
            <a:r>
              <a:rPr sz="2750" spc="5">
                <a:solidFill>
                  <a:srgbClr val="0D0D0D"/>
                </a:solidFill>
                <a:latin typeface="Calibri"/>
                <a:cs typeface="Calibri"/>
              </a:rPr>
              <a:t>had </a:t>
            </a:r>
            <a:r>
              <a:rPr sz="2750" spc="-15">
                <a:solidFill>
                  <a:srgbClr val="0D0D0D"/>
                </a:solidFill>
                <a:latin typeface="Calibri"/>
                <a:cs typeface="Calibri"/>
              </a:rPr>
              <a:t>been</a:t>
            </a:r>
            <a:r>
              <a:rPr sz="2750" spc="-10">
                <a:solidFill>
                  <a:srgbClr val="0D0D0D"/>
                </a:solidFill>
                <a:latin typeface="Calibri"/>
                <a:cs typeface="Calibri"/>
              </a:rPr>
              <a:t> there since </a:t>
            </a:r>
            <a:r>
              <a:rPr sz="2750" spc="-5">
                <a:solidFill>
                  <a:srgbClr val="0D0D0D"/>
                </a:solidFill>
                <a:latin typeface="Calibri"/>
                <a:cs typeface="Calibri"/>
              </a:rPr>
              <a:t>late </a:t>
            </a:r>
            <a:r>
              <a:rPr sz="27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750" spc="-30">
                <a:solidFill>
                  <a:srgbClr val="0D0D0D"/>
                </a:solidFill>
                <a:latin typeface="Calibri"/>
                <a:cs typeface="Calibri"/>
              </a:rPr>
              <a:t>October.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6"/>
  <p:tag name="AS_OS" val="Unix 6.2.0.1017"/>
  <p:tag name="AS_RELEASE_DATE" val="2023.01.14"/>
  <p:tag name="AS_TITLE" val="Aspose.Slides for .NET5"/>
  <p:tag name="AS_VERSION" val="23.1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D0D0D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ivic">
      <a:majorFont>
        <a:latin typeface="Georgia"/>
        <a:ea typeface="Georgia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Georgia"/>
        <a:cs typeface="Arial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2065</Words>
  <Application>Microsoft Office PowerPoint</Application>
  <PresentationFormat>Widescreen</PresentationFormat>
  <Paragraphs>265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7" baseType="lpstr">
      <vt:lpstr>宋体</vt:lpstr>
      <vt:lpstr>Agency FB</vt:lpstr>
      <vt:lpstr>Arial</vt:lpstr>
      <vt:lpstr>Arial Black</vt:lpstr>
      <vt:lpstr>Arial MT</vt:lpstr>
      <vt:lpstr>Arial Narrow</vt:lpstr>
      <vt:lpstr>Bahnschrift Condensed</vt:lpstr>
      <vt:lpstr>Bahnschrift SemiBold</vt:lpstr>
      <vt:lpstr>Berlin Sans FB</vt:lpstr>
      <vt:lpstr>Berlin Sans FB Demi</vt:lpstr>
      <vt:lpstr>Calibri</vt:lpstr>
      <vt:lpstr>Georgia</vt:lpstr>
      <vt:lpstr>Impact</vt:lpstr>
      <vt:lpstr>Tahoma</vt:lpstr>
      <vt:lpstr>Times New Roman</vt:lpstr>
      <vt:lpstr>Wingdings</vt:lpstr>
      <vt:lpstr>Wingdings 2</vt:lpstr>
      <vt:lpstr>Office Theme</vt:lpstr>
      <vt:lpstr>Office Theme</vt:lpstr>
      <vt:lpstr>Flow</vt:lpstr>
      <vt:lpstr>PowerPoint Presentation</vt:lpstr>
      <vt:lpstr>PowerPoint Presentation</vt:lpstr>
      <vt:lpstr>OVERVIEW ON  THE BHOPAL  GAS TRAGEDY</vt:lpstr>
      <vt:lpstr>PRESENTED BY  GROUP A</vt:lpstr>
      <vt:lpstr>AGENDA:-</vt:lpstr>
      <vt:lpstr>OVERVIEW</vt:lpstr>
      <vt:lpstr>BACKGROUND</vt:lpstr>
      <vt:lpstr>Liquid MIC Storage</vt:lpstr>
      <vt:lpstr>GAS LEAKAGE</vt:lpstr>
      <vt:lpstr>PowerPoint Presentation</vt:lpstr>
      <vt:lpstr>PowerPoint Presentation</vt:lpstr>
      <vt:lpstr>PowerPoint Presentation</vt:lpstr>
      <vt:lpstr>EFFECTS CAUSED</vt:lpstr>
      <vt:lpstr>THE AFTERMATH</vt:lpstr>
      <vt:lpstr>PowerPoint Presentation</vt:lpstr>
      <vt:lpstr>CONCLUSION</vt:lpstr>
      <vt:lpstr>PART – 2 </vt:lpstr>
      <vt:lpstr>PowerPoint Presentation</vt:lpstr>
      <vt:lpstr>PowerPoint Presentation</vt:lpstr>
      <vt:lpstr>AGENDA</vt:lpstr>
      <vt:lpstr>PowerPoint Presentation</vt:lpstr>
      <vt:lpstr>British Petroleum</vt:lpstr>
      <vt:lpstr>Gulf Disaster</vt:lpstr>
      <vt:lpstr>Additional Info</vt:lpstr>
      <vt:lpstr>Stakeholders</vt:lpstr>
      <vt:lpstr>The Hidden Problem</vt:lpstr>
      <vt:lpstr>The Hidden Problem</vt:lpstr>
      <vt:lpstr>The Hidden Problem</vt:lpstr>
      <vt:lpstr>The Hidden Problem</vt:lpstr>
      <vt:lpstr>What caused the explosion?</vt:lpstr>
      <vt:lpstr>Before the Gulf Disaster</vt:lpstr>
      <vt:lpstr>Pre-explosion Problems</vt:lpstr>
      <vt:lpstr>Red Flags and Warnings</vt:lpstr>
      <vt:lpstr>Red Flags and Warnings</vt:lpstr>
      <vt:lpstr>The Ethical Issue</vt:lpstr>
      <vt:lpstr>The Ethical Issue</vt:lpstr>
      <vt:lpstr>Alternatives Before</vt:lpstr>
      <vt:lpstr>Recommendation vs. Implementation</vt:lpstr>
      <vt:lpstr>PowerPoint Presentation</vt:lpstr>
      <vt:lpstr>The Clean Up And Response</vt:lpstr>
      <vt:lpstr>Claims</vt:lpstr>
      <vt:lpstr>The Ethical Issue</vt:lpstr>
      <vt:lpstr>The Ethical Issue</vt:lpstr>
      <vt:lpstr>Conclusion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Akshat</cp:lastModifiedBy>
  <cp:revision>32</cp:revision>
  <cp:lastPrinted>2024-01-29T12:37:52Z</cp:lastPrinted>
  <dcterms:created xsi:type="dcterms:W3CDTF">2024-01-29T12:37:52Z</dcterms:created>
  <dcterms:modified xsi:type="dcterms:W3CDTF">2024-01-31T16:08:40Z</dcterms:modified>
</cp:coreProperties>
</file>